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4" r:id="rId5"/>
    <p:sldId id="259" r:id="rId6"/>
    <p:sldId id="265" r:id="rId7"/>
    <p:sldId id="260" r:id="rId8"/>
    <p:sldId id="267" r:id="rId9"/>
    <p:sldId id="266" r:id="rId10"/>
    <p:sldId id="261" r:id="rId11"/>
    <p:sldId id="268" r:id="rId12"/>
    <p:sldId id="270" r:id="rId13"/>
    <p:sldId id="273" r:id="rId14"/>
    <p:sldId id="272" r:id="rId15"/>
    <p:sldId id="271" r:id="rId16"/>
    <p:sldId id="262" r:id="rId17"/>
    <p:sldId id="269" r:id="rId18"/>
    <p:sldId id="275" r:id="rId19"/>
    <p:sldId id="277" r:id="rId20"/>
    <p:sldId id="263"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47" autoAdjust="0"/>
    <p:restoredTop sz="94660"/>
  </p:normalViewPr>
  <p:slideViewPr>
    <p:cSldViewPr snapToGrid="0">
      <p:cViewPr>
        <p:scale>
          <a:sx n="103" d="100"/>
          <a:sy n="103" d="100"/>
        </p:scale>
        <p:origin x="114" y="42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EE061B8-105E-4A05-97B8-EDCBF4F3F1DA}" type="datetimeFigureOut">
              <a:rPr lang="en-US" smtClean="0"/>
              <a:t>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CACF9E-6B5D-4542-BE47-63ECBDDCFA60}" type="slidenum">
              <a:rPr lang="en-US" smtClean="0"/>
              <a:t>‹#›</a:t>
            </a:fld>
            <a:endParaRPr lang="en-US"/>
          </a:p>
        </p:txBody>
      </p:sp>
    </p:spTree>
    <p:extLst>
      <p:ext uri="{BB962C8B-B14F-4D97-AF65-F5344CB8AC3E}">
        <p14:creationId xmlns:p14="http://schemas.microsoft.com/office/powerpoint/2010/main" val="15428560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061B8-105E-4A05-97B8-EDCBF4F3F1DA}" type="datetimeFigureOut">
              <a:rPr lang="en-US" smtClean="0"/>
              <a:t>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CF9E-6B5D-4542-BE47-63ECBDDCFA60}" type="slidenum">
              <a:rPr lang="en-US" smtClean="0"/>
              <a:t>‹#›</a:t>
            </a:fld>
            <a:endParaRPr lang="en-US"/>
          </a:p>
        </p:txBody>
      </p:sp>
    </p:spTree>
    <p:extLst>
      <p:ext uri="{BB962C8B-B14F-4D97-AF65-F5344CB8AC3E}">
        <p14:creationId xmlns:p14="http://schemas.microsoft.com/office/powerpoint/2010/main" val="2978494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061B8-105E-4A05-97B8-EDCBF4F3F1DA}" type="datetimeFigureOut">
              <a:rPr lang="en-US" smtClean="0"/>
              <a:t>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CF9E-6B5D-4542-BE47-63ECBDDCFA60}" type="slidenum">
              <a:rPr lang="en-US" smtClean="0"/>
              <a:t>‹#›</a:t>
            </a:fld>
            <a:endParaRPr lang="en-US"/>
          </a:p>
        </p:txBody>
      </p:sp>
    </p:spTree>
    <p:extLst>
      <p:ext uri="{BB962C8B-B14F-4D97-AF65-F5344CB8AC3E}">
        <p14:creationId xmlns:p14="http://schemas.microsoft.com/office/powerpoint/2010/main" val="2213807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E061B8-105E-4A05-97B8-EDCBF4F3F1DA}" type="datetimeFigureOut">
              <a:rPr lang="en-US" smtClean="0"/>
              <a:t>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CACF9E-6B5D-4542-BE47-63ECBDDCFA60}" type="slidenum">
              <a:rPr lang="en-US" smtClean="0"/>
              <a:t>‹#›</a:t>
            </a:fld>
            <a:endParaRPr lang="en-US"/>
          </a:p>
        </p:txBody>
      </p:sp>
    </p:spTree>
    <p:extLst>
      <p:ext uri="{BB962C8B-B14F-4D97-AF65-F5344CB8AC3E}">
        <p14:creationId xmlns:p14="http://schemas.microsoft.com/office/powerpoint/2010/main" val="19081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EE061B8-105E-4A05-97B8-EDCBF4F3F1DA}" type="datetimeFigureOut">
              <a:rPr lang="en-US" smtClean="0"/>
              <a:t>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CACF9E-6B5D-4542-BE47-63ECBDDCFA60}" type="slidenum">
              <a:rPr lang="en-US" smtClean="0"/>
              <a:t>‹#›</a:t>
            </a:fld>
            <a:endParaRPr lang="en-US"/>
          </a:p>
        </p:txBody>
      </p:sp>
    </p:spTree>
    <p:extLst>
      <p:ext uri="{BB962C8B-B14F-4D97-AF65-F5344CB8AC3E}">
        <p14:creationId xmlns:p14="http://schemas.microsoft.com/office/powerpoint/2010/main" val="208620661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EE061B8-105E-4A05-97B8-EDCBF4F3F1DA}" type="datetimeFigureOut">
              <a:rPr lang="en-US" smtClean="0"/>
              <a:t>2/12/2021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0CACF9E-6B5D-4542-BE47-63ECBDDCFA60}" type="slidenum">
              <a:rPr lang="en-US" smtClean="0"/>
              <a:t>‹#›</a:t>
            </a:fld>
            <a:endParaRPr lang="en-US"/>
          </a:p>
        </p:txBody>
      </p:sp>
    </p:spTree>
    <p:extLst>
      <p:ext uri="{BB962C8B-B14F-4D97-AF65-F5344CB8AC3E}">
        <p14:creationId xmlns:p14="http://schemas.microsoft.com/office/powerpoint/2010/main" val="2536740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EE061B8-105E-4A05-97B8-EDCBF4F3F1DA}" type="datetimeFigureOut">
              <a:rPr lang="en-US" smtClean="0"/>
              <a:t>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CACF9E-6B5D-4542-BE47-63ECBDDCFA6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37650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E061B8-105E-4A05-97B8-EDCBF4F3F1DA}" type="datetimeFigureOut">
              <a:rPr lang="en-US" smtClean="0"/>
              <a:t>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CACF9E-6B5D-4542-BE47-63ECBDDCFA60}" type="slidenum">
              <a:rPr lang="en-US" smtClean="0"/>
              <a:t>‹#›</a:t>
            </a:fld>
            <a:endParaRPr lang="en-US"/>
          </a:p>
        </p:txBody>
      </p:sp>
    </p:spTree>
    <p:extLst>
      <p:ext uri="{BB962C8B-B14F-4D97-AF65-F5344CB8AC3E}">
        <p14:creationId xmlns:p14="http://schemas.microsoft.com/office/powerpoint/2010/main" val="3926005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061B8-105E-4A05-97B8-EDCBF4F3F1DA}" type="datetimeFigureOut">
              <a:rPr lang="en-US" smtClean="0"/>
              <a:t>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CACF9E-6B5D-4542-BE47-63ECBDDCFA60}" type="slidenum">
              <a:rPr lang="en-US" smtClean="0"/>
              <a:t>‹#›</a:t>
            </a:fld>
            <a:endParaRPr lang="en-US"/>
          </a:p>
        </p:txBody>
      </p:sp>
    </p:spTree>
    <p:extLst>
      <p:ext uri="{BB962C8B-B14F-4D97-AF65-F5344CB8AC3E}">
        <p14:creationId xmlns:p14="http://schemas.microsoft.com/office/powerpoint/2010/main" val="1470666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EE061B8-105E-4A05-97B8-EDCBF4F3F1DA}" type="datetimeFigureOut">
              <a:rPr lang="en-US" smtClean="0"/>
              <a:t>2/12/2021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0CACF9E-6B5D-4542-BE47-63ECBDDCFA60}" type="slidenum">
              <a:rPr lang="en-US" smtClean="0"/>
              <a:t>‹#›</a:t>
            </a:fld>
            <a:endParaRPr lang="en-US"/>
          </a:p>
        </p:txBody>
      </p:sp>
    </p:spTree>
    <p:extLst>
      <p:ext uri="{BB962C8B-B14F-4D97-AF65-F5344CB8AC3E}">
        <p14:creationId xmlns:p14="http://schemas.microsoft.com/office/powerpoint/2010/main" val="216440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EE061B8-105E-4A05-97B8-EDCBF4F3F1DA}" type="datetimeFigureOut">
              <a:rPr lang="en-US" smtClean="0"/>
              <a:t>2/12/2021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0CACF9E-6B5D-4542-BE47-63ECBDDCFA60}" type="slidenum">
              <a:rPr lang="en-US" smtClean="0"/>
              <a:t>‹#›</a:t>
            </a:fld>
            <a:endParaRPr lang="en-US"/>
          </a:p>
        </p:txBody>
      </p:sp>
    </p:spTree>
    <p:extLst>
      <p:ext uri="{BB962C8B-B14F-4D97-AF65-F5344CB8AC3E}">
        <p14:creationId xmlns:p14="http://schemas.microsoft.com/office/powerpoint/2010/main" val="818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EE061B8-105E-4A05-97B8-EDCBF4F3F1DA}" type="datetimeFigureOut">
              <a:rPr lang="en-US" smtClean="0"/>
              <a:t>2/12/2021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0CACF9E-6B5D-4542-BE47-63ECBDDCFA60}" type="slidenum">
              <a:rPr lang="en-US" smtClean="0"/>
              <a:t>‹#›</a:t>
            </a:fld>
            <a:endParaRPr lang="en-US"/>
          </a:p>
        </p:txBody>
      </p:sp>
    </p:spTree>
    <p:extLst>
      <p:ext uri="{BB962C8B-B14F-4D97-AF65-F5344CB8AC3E}">
        <p14:creationId xmlns:p14="http://schemas.microsoft.com/office/powerpoint/2010/main" val="28146087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goodreads.com/work/quotes/39894897" TargetMode="External"/><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gpreda/covid-world-vaccination-progress" TargetMode="External"/><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hyperlink" Target="https://ourworldindata.org/coronaviru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5673-4057-4546-AD4F-9C64CF53D8A1}"/>
              </a:ext>
            </a:extLst>
          </p:cNvPr>
          <p:cNvSpPr>
            <a:spLocks noGrp="1"/>
          </p:cNvSpPr>
          <p:nvPr>
            <p:ph type="ctrTitle"/>
          </p:nvPr>
        </p:nvSpPr>
        <p:spPr/>
        <p:txBody>
          <a:bodyPr>
            <a:normAutofit fontScale="90000"/>
          </a:bodyPr>
          <a:lstStyle/>
          <a:p>
            <a:r>
              <a:rPr lang="en-US" dirty="0"/>
              <a:t>Covid – 19 Vaccinations:  Who will win the race toward Herd Immunity?</a:t>
            </a:r>
          </a:p>
        </p:txBody>
      </p:sp>
      <p:sp>
        <p:nvSpPr>
          <p:cNvPr id="3" name="Subtitle 2">
            <a:extLst>
              <a:ext uri="{FF2B5EF4-FFF2-40B4-BE49-F238E27FC236}">
                <a16:creationId xmlns:a16="http://schemas.microsoft.com/office/drawing/2014/main" id="{E6BB238E-1EEF-42C6-9822-0A9ACB98C54C}"/>
              </a:ext>
            </a:extLst>
          </p:cNvPr>
          <p:cNvSpPr>
            <a:spLocks noGrp="1"/>
          </p:cNvSpPr>
          <p:nvPr>
            <p:ph type="subTitle" idx="1"/>
          </p:nvPr>
        </p:nvSpPr>
        <p:spPr>
          <a:xfrm>
            <a:off x="3203558" y="4352544"/>
            <a:ext cx="5784885" cy="1239894"/>
          </a:xfrm>
        </p:spPr>
        <p:txBody>
          <a:bodyPr>
            <a:normAutofit/>
          </a:bodyPr>
          <a:lstStyle/>
          <a:p>
            <a:r>
              <a:rPr lang="en-US" dirty="0">
                <a:solidFill>
                  <a:schemeClr val="bg1"/>
                </a:solidFill>
              </a:rPr>
              <a:t>Analysts: Sherali Yadav, Tara Polli,  Varnika Rachupally,  Yong Yang, Paige Singleton</a:t>
            </a:r>
          </a:p>
          <a:p>
            <a:endParaRPr lang="en-US" b="1" dirty="0">
              <a:solidFill>
                <a:schemeClr val="bg2"/>
              </a:solidFill>
            </a:endParaRPr>
          </a:p>
        </p:txBody>
      </p:sp>
    </p:spTree>
    <p:extLst>
      <p:ext uri="{BB962C8B-B14F-4D97-AF65-F5344CB8AC3E}">
        <p14:creationId xmlns:p14="http://schemas.microsoft.com/office/powerpoint/2010/main" val="3443335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3B2C-2166-4D4B-A4BB-F3799E560BDB}"/>
              </a:ext>
            </a:extLst>
          </p:cNvPr>
          <p:cNvSpPr>
            <a:spLocks noGrp="1"/>
          </p:cNvSpPr>
          <p:nvPr>
            <p:ph type="title"/>
          </p:nvPr>
        </p:nvSpPr>
        <p:spPr/>
        <p:txBody>
          <a:bodyPr/>
          <a:lstStyle/>
          <a:p>
            <a:r>
              <a:rPr lang="en-US" dirty="0"/>
              <a:t>Analysis</a:t>
            </a:r>
          </a:p>
        </p:txBody>
      </p:sp>
      <p:sp>
        <p:nvSpPr>
          <p:cNvPr id="3" name="Text Placeholder 2">
            <a:extLst>
              <a:ext uri="{FF2B5EF4-FFF2-40B4-BE49-F238E27FC236}">
                <a16:creationId xmlns:a16="http://schemas.microsoft.com/office/drawing/2014/main" id="{CE1913D0-895F-4E00-851D-2602097A6C7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655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42F33F-44BF-4768-9196-05D19D9A4FC0}"/>
              </a:ext>
              <a:ext uri="{C183D7F6-B498-43B3-948B-1728B52AA6E4}">
                <adec:decorative xmlns:adec="http://schemas.microsoft.com/office/drawing/2017/decorative" val="1"/>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12666" r="20668"/>
          <a:stretch/>
        </p:blipFill>
        <p:spPr>
          <a:xfrm>
            <a:off x="20" y="10"/>
            <a:ext cx="12191980" cy="6857990"/>
          </a:xfrm>
          <a:prstGeom prst="rect">
            <a:avLst/>
          </a:prstGeom>
          <a:ln w="28575">
            <a:solidFill>
              <a:schemeClr val="accent2"/>
            </a:solidFill>
          </a:ln>
        </p:spPr>
      </p:pic>
      <p:pic>
        <p:nvPicPr>
          <p:cNvPr id="7" name="Picture 6">
            <a:extLst>
              <a:ext uri="{FF2B5EF4-FFF2-40B4-BE49-F238E27FC236}">
                <a16:creationId xmlns:a16="http://schemas.microsoft.com/office/drawing/2014/main" id="{299218AA-C12D-4102-9DC0-98D17953967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302" y="143372"/>
            <a:ext cx="6137581" cy="6571255"/>
          </a:xfrm>
          <a:prstGeom prst="rect">
            <a:avLst/>
          </a:prstGeom>
        </p:spPr>
      </p:pic>
      <p:pic>
        <p:nvPicPr>
          <p:cNvPr id="9" name="Picture 8" descr="Chart, histogram&#10;&#10;Description automatically generated">
            <a:extLst>
              <a:ext uri="{FF2B5EF4-FFF2-40B4-BE49-F238E27FC236}">
                <a16:creationId xmlns:a16="http://schemas.microsoft.com/office/drawing/2014/main" id="{AFBA3E0F-E1E9-413D-9EDA-0E6C951BE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9499" y="660674"/>
            <a:ext cx="3704762" cy="3714286"/>
          </a:xfrm>
          <a:prstGeom prst="rect">
            <a:avLst/>
          </a:prstGeom>
        </p:spPr>
      </p:pic>
      <p:sp>
        <p:nvSpPr>
          <p:cNvPr id="10" name="Title 1">
            <a:extLst>
              <a:ext uri="{FF2B5EF4-FFF2-40B4-BE49-F238E27FC236}">
                <a16:creationId xmlns:a16="http://schemas.microsoft.com/office/drawing/2014/main" id="{AF6A4BC2-0094-4E54-A460-1DD0C7311051}"/>
              </a:ext>
            </a:extLst>
          </p:cNvPr>
          <p:cNvSpPr txBox="1">
            <a:spLocks/>
          </p:cNvSpPr>
          <p:nvPr/>
        </p:nvSpPr>
        <p:spPr>
          <a:xfrm>
            <a:off x="1105202" y="660674"/>
            <a:ext cx="3708918" cy="492511"/>
          </a:xfrm>
          <a:prstGeom prst="rect">
            <a:avLst/>
          </a:prstGeom>
          <a:solidFill>
            <a:schemeClr val="accent2"/>
          </a:solidFill>
          <a:ln w="28575">
            <a:solidFill>
              <a:schemeClr val="tx1"/>
            </a:solidFill>
          </a:ln>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Top Countries</a:t>
            </a:r>
          </a:p>
        </p:txBody>
      </p:sp>
      <p:sp>
        <p:nvSpPr>
          <p:cNvPr id="12" name="TextBox 11">
            <a:extLst>
              <a:ext uri="{FF2B5EF4-FFF2-40B4-BE49-F238E27FC236}">
                <a16:creationId xmlns:a16="http://schemas.microsoft.com/office/drawing/2014/main" id="{DD15E28F-B6CA-416B-88A9-B13DAFDCE3E8}"/>
              </a:ext>
            </a:extLst>
          </p:cNvPr>
          <p:cNvSpPr txBox="1"/>
          <p:nvPr/>
        </p:nvSpPr>
        <p:spPr>
          <a:xfrm>
            <a:off x="763571" y="1623325"/>
            <a:ext cx="431747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List of the top vaccines per hundred per country</a:t>
            </a:r>
          </a:p>
          <a:p>
            <a:pPr marL="285750" indent="-285750">
              <a:buFont typeface="Arial" panose="020B0604020202020204" pitchFamily="34" charset="0"/>
              <a:buChar char="•"/>
            </a:pPr>
            <a:r>
              <a:rPr lang="en-US" dirty="0"/>
              <a:t>Top Countries:</a:t>
            </a:r>
          </a:p>
          <a:p>
            <a:pPr marL="742950" lvl="1" indent="-285750">
              <a:buFont typeface="Arial" panose="020B0604020202020204" pitchFamily="34" charset="0"/>
              <a:buChar char="•"/>
            </a:pPr>
            <a:r>
              <a:rPr lang="en-US" dirty="0"/>
              <a:t>Israel</a:t>
            </a:r>
          </a:p>
          <a:p>
            <a:pPr marL="742950" lvl="1" indent="-285750">
              <a:buFont typeface="Arial" panose="020B0604020202020204" pitchFamily="34" charset="0"/>
              <a:buChar char="•"/>
            </a:pPr>
            <a:r>
              <a:rPr lang="en-US" dirty="0"/>
              <a:t>Gibraltar</a:t>
            </a:r>
          </a:p>
          <a:p>
            <a:pPr marL="742950" lvl="1" indent="-285750">
              <a:buFont typeface="Arial" panose="020B0604020202020204" pitchFamily="34" charset="0"/>
              <a:buChar char="•"/>
            </a:pPr>
            <a:r>
              <a:rPr lang="en-US" dirty="0"/>
              <a:t>Jersey</a:t>
            </a:r>
          </a:p>
          <a:p>
            <a:pPr marL="742950" lvl="1" indent="-285750">
              <a:buFont typeface="Arial" panose="020B0604020202020204" pitchFamily="34" charset="0"/>
              <a:buChar char="•"/>
            </a:pPr>
            <a:r>
              <a:rPr lang="en-US" dirty="0"/>
              <a:t>Isle of Man</a:t>
            </a:r>
          </a:p>
          <a:p>
            <a:pPr marL="742950" lvl="1" indent="-285750">
              <a:buFont typeface="Arial" panose="020B0604020202020204" pitchFamily="34" charset="0"/>
              <a:buChar char="•"/>
            </a:pPr>
            <a:r>
              <a:rPr lang="en-US" dirty="0"/>
              <a:t>United Arab Emigrates</a:t>
            </a:r>
          </a:p>
          <a:p>
            <a:pPr marL="285750"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1C1D7F4E-0216-4F3C-831A-C265E2546B2C}"/>
              </a:ext>
            </a:extLst>
          </p:cNvPr>
          <p:cNvSpPr txBox="1"/>
          <p:nvPr/>
        </p:nvSpPr>
        <p:spPr>
          <a:xfrm>
            <a:off x="557739" y="4208648"/>
            <a:ext cx="4523308" cy="2062103"/>
          </a:xfrm>
          <a:prstGeom prst="rect">
            <a:avLst/>
          </a:prstGeom>
          <a:noFill/>
        </p:spPr>
        <p:txBody>
          <a:bodyPr wrap="square" rtlCol="0">
            <a:spAutoFit/>
          </a:bodyPr>
          <a:lstStyle/>
          <a:p>
            <a:pPr algn="ctr"/>
            <a:r>
              <a:rPr lang="en-US" sz="3200" dirty="0">
                <a:latin typeface="Gill Sans Nova Ultra Bold" panose="020B0604020202020204" pitchFamily="34" charset="0"/>
              </a:rPr>
              <a:t>What Happens if we look countries more closely?</a:t>
            </a:r>
          </a:p>
        </p:txBody>
      </p:sp>
    </p:spTree>
    <p:extLst>
      <p:ext uri="{BB962C8B-B14F-4D97-AF65-F5344CB8AC3E}">
        <p14:creationId xmlns:p14="http://schemas.microsoft.com/office/powerpoint/2010/main" val="189214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42F33F-44BF-4768-9196-05D19D9A4FC0}"/>
              </a:ext>
              <a:ext uri="{C183D7F6-B498-43B3-948B-1728B52AA6E4}">
                <adec:decorative xmlns:adec="http://schemas.microsoft.com/office/drawing/2017/decorative" val="1"/>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12666" r="20668"/>
          <a:stretch/>
        </p:blipFill>
        <p:spPr>
          <a:xfrm>
            <a:off x="20" y="10"/>
            <a:ext cx="12191980" cy="6857990"/>
          </a:xfrm>
          <a:prstGeom prst="rect">
            <a:avLst/>
          </a:prstGeom>
          <a:ln w="28575">
            <a:solidFill>
              <a:schemeClr val="accent2"/>
            </a:solidFill>
          </a:ln>
        </p:spPr>
      </p:pic>
      <p:sp>
        <p:nvSpPr>
          <p:cNvPr id="11" name="Title 1">
            <a:extLst>
              <a:ext uri="{FF2B5EF4-FFF2-40B4-BE49-F238E27FC236}">
                <a16:creationId xmlns:a16="http://schemas.microsoft.com/office/drawing/2014/main" id="{E7874C8E-21AC-4642-A9AC-CF416A271806}"/>
              </a:ext>
            </a:extLst>
          </p:cNvPr>
          <p:cNvSpPr txBox="1">
            <a:spLocks/>
          </p:cNvSpPr>
          <p:nvPr/>
        </p:nvSpPr>
        <p:spPr>
          <a:xfrm>
            <a:off x="1600200" y="484792"/>
            <a:ext cx="8991600" cy="429608"/>
          </a:xfrm>
          <a:prstGeom prst="rect">
            <a:avLst/>
          </a:prstGeom>
          <a:solidFill>
            <a:schemeClr val="accent2"/>
          </a:solidFill>
          <a:ln>
            <a:solidFill>
              <a:schemeClr val="accent2"/>
            </a:solidFill>
          </a:ln>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Small Countries</a:t>
            </a:r>
          </a:p>
        </p:txBody>
      </p:sp>
      <p:sp>
        <p:nvSpPr>
          <p:cNvPr id="14" name="TextBox 13">
            <a:extLst>
              <a:ext uri="{FF2B5EF4-FFF2-40B4-BE49-F238E27FC236}">
                <a16:creationId xmlns:a16="http://schemas.microsoft.com/office/drawing/2014/main" id="{FEA57BBA-0136-4F8D-8735-0FB6A5A7FB49}"/>
              </a:ext>
            </a:extLst>
          </p:cNvPr>
          <p:cNvSpPr txBox="1"/>
          <p:nvPr/>
        </p:nvSpPr>
        <p:spPr>
          <a:xfrm>
            <a:off x="595446" y="6396325"/>
            <a:ext cx="11159778" cy="461665"/>
          </a:xfrm>
          <a:prstGeom prst="rect">
            <a:avLst/>
          </a:prstGeom>
          <a:noFill/>
        </p:spPr>
        <p:txBody>
          <a:bodyPr wrap="square" rtlCol="0">
            <a:spAutoFit/>
          </a:bodyPr>
          <a:lstStyle/>
          <a:p>
            <a:pPr algn="ctr"/>
            <a:r>
              <a:rPr lang="en-US" sz="2400" dirty="0">
                <a:latin typeface="Gill Sans Nova Ultra Bold" panose="020B0604020202020204" pitchFamily="34" charset="0"/>
              </a:rPr>
              <a:t>Does the size of the country matter?</a:t>
            </a:r>
          </a:p>
        </p:txBody>
      </p:sp>
      <p:pic>
        <p:nvPicPr>
          <p:cNvPr id="3" name="Picture 2" descr="Table&#10;&#10;Description automatically generated">
            <a:extLst>
              <a:ext uri="{FF2B5EF4-FFF2-40B4-BE49-F238E27FC236}">
                <a16:creationId xmlns:a16="http://schemas.microsoft.com/office/drawing/2014/main" id="{BFB81A2F-EE9B-45CA-9119-A51AE1056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478" y="4573208"/>
            <a:ext cx="7085714" cy="1800000"/>
          </a:xfrm>
          <a:prstGeom prst="rect">
            <a:avLst/>
          </a:prstGeom>
        </p:spPr>
      </p:pic>
      <p:pic>
        <p:nvPicPr>
          <p:cNvPr id="6" name="Picture 5" descr="Chart, bar chart&#10;&#10;Description automatically generated">
            <a:extLst>
              <a:ext uri="{FF2B5EF4-FFF2-40B4-BE49-F238E27FC236}">
                <a16:creationId xmlns:a16="http://schemas.microsoft.com/office/drawing/2014/main" id="{B0335D10-77E3-40B1-B07B-52A613914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40" y="1062851"/>
            <a:ext cx="5876190" cy="3361905"/>
          </a:xfrm>
          <a:prstGeom prst="rect">
            <a:avLst/>
          </a:prstGeom>
        </p:spPr>
      </p:pic>
      <p:pic>
        <p:nvPicPr>
          <p:cNvPr id="16" name="Picture 15" descr="Chart, bar chart&#10;&#10;Description automatically generated">
            <a:extLst>
              <a:ext uri="{FF2B5EF4-FFF2-40B4-BE49-F238E27FC236}">
                <a16:creationId xmlns:a16="http://schemas.microsoft.com/office/drawing/2014/main" id="{8CE1EE8C-5258-4544-8BAF-D07D2D243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5368" y="1062850"/>
            <a:ext cx="5767248" cy="3364992"/>
          </a:xfrm>
          <a:prstGeom prst="rect">
            <a:avLst/>
          </a:prstGeom>
        </p:spPr>
      </p:pic>
    </p:spTree>
    <p:extLst>
      <p:ext uri="{BB962C8B-B14F-4D97-AF65-F5344CB8AC3E}">
        <p14:creationId xmlns:p14="http://schemas.microsoft.com/office/powerpoint/2010/main" val="122153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42F33F-44BF-4768-9196-05D19D9A4FC0}"/>
              </a:ext>
              <a:ext uri="{C183D7F6-B498-43B3-948B-1728B52AA6E4}">
                <adec:decorative xmlns:adec="http://schemas.microsoft.com/office/drawing/2017/decorative" val="1"/>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12666" r="20668"/>
          <a:stretch/>
        </p:blipFill>
        <p:spPr>
          <a:xfrm>
            <a:off x="20" y="10"/>
            <a:ext cx="12191980" cy="6857990"/>
          </a:xfrm>
          <a:prstGeom prst="rect">
            <a:avLst/>
          </a:prstGeom>
          <a:ln w="28575">
            <a:solidFill>
              <a:schemeClr val="accent2"/>
            </a:solidFill>
          </a:ln>
        </p:spPr>
      </p:pic>
      <p:sp>
        <p:nvSpPr>
          <p:cNvPr id="11" name="Title 1">
            <a:extLst>
              <a:ext uri="{FF2B5EF4-FFF2-40B4-BE49-F238E27FC236}">
                <a16:creationId xmlns:a16="http://schemas.microsoft.com/office/drawing/2014/main" id="{E7874C8E-21AC-4642-A9AC-CF416A271806}"/>
              </a:ext>
            </a:extLst>
          </p:cNvPr>
          <p:cNvSpPr txBox="1">
            <a:spLocks/>
          </p:cNvSpPr>
          <p:nvPr/>
        </p:nvSpPr>
        <p:spPr>
          <a:xfrm>
            <a:off x="1600200" y="484792"/>
            <a:ext cx="8991600" cy="429608"/>
          </a:xfrm>
          <a:prstGeom prst="rect">
            <a:avLst/>
          </a:prstGeom>
          <a:solidFill>
            <a:schemeClr val="accent2"/>
          </a:solidFill>
          <a:ln>
            <a:solidFill>
              <a:schemeClr val="accent2"/>
            </a:solidFill>
          </a:ln>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Medium Countries</a:t>
            </a:r>
          </a:p>
        </p:txBody>
      </p:sp>
      <p:sp>
        <p:nvSpPr>
          <p:cNvPr id="14" name="TextBox 13">
            <a:extLst>
              <a:ext uri="{FF2B5EF4-FFF2-40B4-BE49-F238E27FC236}">
                <a16:creationId xmlns:a16="http://schemas.microsoft.com/office/drawing/2014/main" id="{FEA57BBA-0136-4F8D-8735-0FB6A5A7FB49}"/>
              </a:ext>
            </a:extLst>
          </p:cNvPr>
          <p:cNvSpPr txBox="1"/>
          <p:nvPr/>
        </p:nvSpPr>
        <p:spPr>
          <a:xfrm>
            <a:off x="595446" y="6396325"/>
            <a:ext cx="11159778" cy="461665"/>
          </a:xfrm>
          <a:prstGeom prst="rect">
            <a:avLst/>
          </a:prstGeom>
          <a:noFill/>
        </p:spPr>
        <p:txBody>
          <a:bodyPr wrap="square" rtlCol="0">
            <a:spAutoFit/>
          </a:bodyPr>
          <a:lstStyle/>
          <a:p>
            <a:pPr algn="ctr"/>
            <a:r>
              <a:rPr lang="en-US" sz="2400" dirty="0">
                <a:latin typeface="Gill Sans Nova Ultra Bold" panose="020B0604020202020204" pitchFamily="34" charset="0"/>
              </a:rPr>
              <a:t>Does the size of the country matter?</a:t>
            </a:r>
          </a:p>
        </p:txBody>
      </p:sp>
      <p:pic>
        <p:nvPicPr>
          <p:cNvPr id="3" name="Picture 2" descr="Table&#10;&#10;Description automatically generated">
            <a:extLst>
              <a:ext uri="{FF2B5EF4-FFF2-40B4-BE49-F238E27FC236}">
                <a16:creationId xmlns:a16="http://schemas.microsoft.com/office/drawing/2014/main" id="{FC16459D-CC9D-40A8-A2F6-1840602BD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095" y="4544637"/>
            <a:ext cx="7723809" cy="1828571"/>
          </a:xfrm>
          <a:prstGeom prst="rect">
            <a:avLst/>
          </a:prstGeom>
        </p:spPr>
      </p:pic>
      <p:pic>
        <p:nvPicPr>
          <p:cNvPr id="6" name="Picture 5" descr="Chart, bar chart&#10;&#10;Description automatically generated">
            <a:extLst>
              <a:ext uri="{FF2B5EF4-FFF2-40B4-BE49-F238E27FC236}">
                <a16:creationId xmlns:a16="http://schemas.microsoft.com/office/drawing/2014/main" id="{47148B82-E183-4543-BBE3-0ECE6F0DEA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187" y="1056427"/>
            <a:ext cx="5708631" cy="3364992"/>
          </a:xfrm>
          <a:prstGeom prst="rect">
            <a:avLst/>
          </a:prstGeom>
        </p:spPr>
      </p:pic>
      <p:pic>
        <p:nvPicPr>
          <p:cNvPr id="8" name="Picture 7" descr="Chart, bar chart&#10;&#10;Description automatically generated">
            <a:extLst>
              <a:ext uri="{FF2B5EF4-FFF2-40B4-BE49-F238E27FC236}">
                <a16:creationId xmlns:a16="http://schemas.microsoft.com/office/drawing/2014/main" id="{144FC5DC-8224-4BAF-989B-F82BC2124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2026" y="1056427"/>
            <a:ext cx="5668787" cy="3364992"/>
          </a:xfrm>
          <a:prstGeom prst="rect">
            <a:avLst/>
          </a:prstGeom>
        </p:spPr>
      </p:pic>
    </p:spTree>
    <p:extLst>
      <p:ext uri="{BB962C8B-B14F-4D97-AF65-F5344CB8AC3E}">
        <p14:creationId xmlns:p14="http://schemas.microsoft.com/office/powerpoint/2010/main" val="254872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42F33F-44BF-4768-9196-05D19D9A4FC0}"/>
              </a:ext>
              <a:ext uri="{C183D7F6-B498-43B3-948B-1728B52AA6E4}">
                <adec:decorative xmlns:adec="http://schemas.microsoft.com/office/drawing/2017/decorative" val="1"/>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12666" r="20668"/>
          <a:stretch/>
        </p:blipFill>
        <p:spPr>
          <a:xfrm>
            <a:off x="20" y="10"/>
            <a:ext cx="12191980" cy="6857990"/>
          </a:xfrm>
          <a:prstGeom prst="rect">
            <a:avLst/>
          </a:prstGeom>
          <a:ln w="28575">
            <a:solidFill>
              <a:schemeClr val="accent2"/>
            </a:solidFill>
          </a:ln>
        </p:spPr>
      </p:pic>
      <p:sp>
        <p:nvSpPr>
          <p:cNvPr id="11" name="Title 1">
            <a:extLst>
              <a:ext uri="{FF2B5EF4-FFF2-40B4-BE49-F238E27FC236}">
                <a16:creationId xmlns:a16="http://schemas.microsoft.com/office/drawing/2014/main" id="{E7874C8E-21AC-4642-A9AC-CF416A271806}"/>
              </a:ext>
            </a:extLst>
          </p:cNvPr>
          <p:cNvSpPr txBox="1">
            <a:spLocks/>
          </p:cNvSpPr>
          <p:nvPr/>
        </p:nvSpPr>
        <p:spPr>
          <a:xfrm>
            <a:off x="1600200" y="484792"/>
            <a:ext cx="8991600" cy="429608"/>
          </a:xfrm>
          <a:prstGeom prst="rect">
            <a:avLst/>
          </a:prstGeom>
          <a:solidFill>
            <a:schemeClr val="accent2"/>
          </a:solidFill>
          <a:ln>
            <a:solidFill>
              <a:schemeClr val="accent2"/>
            </a:solidFill>
          </a:ln>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Large Countries</a:t>
            </a:r>
          </a:p>
        </p:txBody>
      </p:sp>
      <p:sp>
        <p:nvSpPr>
          <p:cNvPr id="14" name="TextBox 13">
            <a:extLst>
              <a:ext uri="{FF2B5EF4-FFF2-40B4-BE49-F238E27FC236}">
                <a16:creationId xmlns:a16="http://schemas.microsoft.com/office/drawing/2014/main" id="{FEA57BBA-0136-4F8D-8735-0FB6A5A7FB49}"/>
              </a:ext>
            </a:extLst>
          </p:cNvPr>
          <p:cNvSpPr txBox="1"/>
          <p:nvPr/>
        </p:nvSpPr>
        <p:spPr>
          <a:xfrm>
            <a:off x="595446" y="6396325"/>
            <a:ext cx="11159778" cy="461665"/>
          </a:xfrm>
          <a:prstGeom prst="rect">
            <a:avLst/>
          </a:prstGeom>
          <a:noFill/>
        </p:spPr>
        <p:txBody>
          <a:bodyPr wrap="square" rtlCol="0">
            <a:spAutoFit/>
          </a:bodyPr>
          <a:lstStyle/>
          <a:p>
            <a:pPr algn="ctr"/>
            <a:r>
              <a:rPr lang="en-US" sz="2400" dirty="0">
                <a:latin typeface="Gill Sans Nova Ultra Bold" panose="020B0604020202020204" pitchFamily="34" charset="0"/>
              </a:rPr>
              <a:t>Does the size of the country matter?</a:t>
            </a:r>
          </a:p>
        </p:txBody>
      </p:sp>
      <p:pic>
        <p:nvPicPr>
          <p:cNvPr id="3" name="Picture 2" descr="Table&#10;&#10;Description automatically generated">
            <a:extLst>
              <a:ext uri="{FF2B5EF4-FFF2-40B4-BE49-F238E27FC236}">
                <a16:creationId xmlns:a16="http://schemas.microsoft.com/office/drawing/2014/main" id="{1750D9CD-0174-43A7-9C5A-80D9F988F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428" y="4583949"/>
            <a:ext cx="7857143" cy="1857143"/>
          </a:xfrm>
          <a:prstGeom prst="rect">
            <a:avLst/>
          </a:prstGeom>
        </p:spPr>
      </p:pic>
      <p:pic>
        <p:nvPicPr>
          <p:cNvPr id="4" name="Picture 3" descr="Chart, bar chart&#10;&#10;Description automatically generated">
            <a:extLst>
              <a:ext uri="{FF2B5EF4-FFF2-40B4-BE49-F238E27FC236}">
                <a16:creationId xmlns:a16="http://schemas.microsoft.com/office/drawing/2014/main" id="{DCEC57AB-5067-446C-A716-6E2A56996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46" y="1001555"/>
            <a:ext cx="5961905" cy="3495238"/>
          </a:xfrm>
          <a:prstGeom prst="rect">
            <a:avLst/>
          </a:prstGeom>
        </p:spPr>
      </p:pic>
      <p:pic>
        <p:nvPicPr>
          <p:cNvPr id="9" name="Picture 8" descr="Chart, bar chart&#10;&#10;Description automatically generated">
            <a:extLst>
              <a:ext uri="{FF2B5EF4-FFF2-40B4-BE49-F238E27FC236}">
                <a16:creationId xmlns:a16="http://schemas.microsoft.com/office/drawing/2014/main" id="{D57C32A5-DB98-42B6-AC3B-6D77520616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047" y="979157"/>
            <a:ext cx="5961905" cy="3495238"/>
          </a:xfrm>
          <a:prstGeom prst="rect">
            <a:avLst/>
          </a:prstGeom>
        </p:spPr>
      </p:pic>
    </p:spTree>
    <p:extLst>
      <p:ext uri="{BB962C8B-B14F-4D97-AF65-F5344CB8AC3E}">
        <p14:creationId xmlns:p14="http://schemas.microsoft.com/office/powerpoint/2010/main" val="329312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42F33F-44BF-4768-9196-05D19D9A4FC0}"/>
              </a:ext>
              <a:ext uri="{C183D7F6-B498-43B3-948B-1728B52AA6E4}">
                <adec:decorative xmlns:adec="http://schemas.microsoft.com/office/drawing/2017/decorative" val="1"/>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12666" r="20668"/>
          <a:stretch/>
        </p:blipFill>
        <p:spPr>
          <a:xfrm>
            <a:off x="20" y="10"/>
            <a:ext cx="12191980" cy="6857990"/>
          </a:xfrm>
          <a:prstGeom prst="rect">
            <a:avLst/>
          </a:prstGeom>
          <a:ln w="28575">
            <a:solidFill>
              <a:schemeClr val="accent2"/>
            </a:solidFill>
          </a:ln>
        </p:spPr>
      </p:pic>
      <p:sp>
        <p:nvSpPr>
          <p:cNvPr id="6" name="Title 1">
            <a:extLst>
              <a:ext uri="{FF2B5EF4-FFF2-40B4-BE49-F238E27FC236}">
                <a16:creationId xmlns:a16="http://schemas.microsoft.com/office/drawing/2014/main" id="{76E81B65-8648-42AF-9C10-39312361C937}"/>
              </a:ext>
            </a:extLst>
          </p:cNvPr>
          <p:cNvSpPr txBox="1">
            <a:spLocks/>
          </p:cNvSpPr>
          <p:nvPr/>
        </p:nvSpPr>
        <p:spPr>
          <a:xfrm>
            <a:off x="1600200" y="484792"/>
            <a:ext cx="8991600" cy="429608"/>
          </a:xfrm>
          <a:prstGeom prst="rect">
            <a:avLst/>
          </a:prstGeom>
          <a:solidFill>
            <a:schemeClr val="accent2"/>
          </a:solidFill>
          <a:ln>
            <a:solidFill>
              <a:schemeClr val="accent2"/>
            </a:solidFill>
          </a:ln>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Countries</a:t>
            </a:r>
          </a:p>
        </p:txBody>
      </p:sp>
      <p:sp>
        <p:nvSpPr>
          <p:cNvPr id="7" name="TextBox 6">
            <a:extLst>
              <a:ext uri="{FF2B5EF4-FFF2-40B4-BE49-F238E27FC236}">
                <a16:creationId xmlns:a16="http://schemas.microsoft.com/office/drawing/2014/main" id="{651E4704-CD03-4F20-B5E2-54DCF29D369D}"/>
              </a:ext>
            </a:extLst>
          </p:cNvPr>
          <p:cNvSpPr txBox="1"/>
          <p:nvPr/>
        </p:nvSpPr>
        <p:spPr>
          <a:xfrm>
            <a:off x="595446" y="6396325"/>
            <a:ext cx="11159778" cy="461665"/>
          </a:xfrm>
          <a:prstGeom prst="rect">
            <a:avLst/>
          </a:prstGeom>
          <a:noFill/>
        </p:spPr>
        <p:txBody>
          <a:bodyPr wrap="square" rtlCol="0">
            <a:spAutoFit/>
          </a:bodyPr>
          <a:lstStyle/>
          <a:p>
            <a:pPr algn="ctr"/>
            <a:r>
              <a:rPr lang="en-US" sz="2400" dirty="0">
                <a:latin typeface="Gill Sans Nova Ultra Bold" panose="020B0604020202020204" pitchFamily="34" charset="0"/>
              </a:rPr>
              <a:t>Does the size of the country matter?</a:t>
            </a:r>
          </a:p>
        </p:txBody>
      </p:sp>
      <p:pic>
        <p:nvPicPr>
          <p:cNvPr id="8" name="Picture 7">
            <a:extLst>
              <a:ext uri="{FF2B5EF4-FFF2-40B4-BE49-F238E27FC236}">
                <a16:creationId xmlns:a16="http://schemas.microsoft.com/office/drawing/2014/main" id="{6122A59F-9F9D-4F16-9ED4-306C3BA2CE64}"/>
              </a:ext>
            </a:extLst>
          </p:cNvPr>
          <p:cNvPicPr>
            <a:picLocks noChangeAspect="1"/>
          </p:cNvPicPr>
          <p:nvPr/>
        </p:nvPicPr>
        <p:blipFill>
          <a:blip r:embed="rId3"/>
          <a:stretch>
            <a:fillRect/>
          </a:stretch>
        </p:blipFill>
        <p:spPr>
          <a:xfrm>
            <a:off x="2371725" y="1037661"/>
            <a:ext cx="7448550" cy="5235402"/>
          </a:xfrm>
          <a:prstGeom prst="rect">
            <a:avLst/>
          </a:prstGeom>
        </p:spPr>
      </p:pic>
      <p:sp>
        <p:nvSpPr>
          <p:cNvPr id="2" name="TextBox 1">
            <a:extLst>
              <a:ext uri="{FF2B5EF4-FFF2-40B4-BE49-F238E27FC236}">
                <a16:creationId xmlns:a16="http://schemas.microsoft.com/office/drawing/2014/main" id="{4EAAD02B-E682-4882-8C93-10212B1D07C3}"/>
              </a:ext>
            </a:extLst>
          </p:cNvPr>
          <p:cNvSpPr txBox="1"/>
          <p:nvPr/>
        </p:nvSpPr>
        <p:spPr>
          <a:xfrm>
            <a:off x="8629650" y="1428750"/>
            <a:ext cx="89535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17247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3B2C-2166-4D4B-A4BB-F3799E560BDB}"/>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CE1913D0-895F-4E00-851D-2602097A6C7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12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D9E790-5B6D-4F3C-9033-09F50B7A5BB1}"/>
              </a:ext>
            </a:extLst>
          </p:cNvPr>
          <p:cNvSpPr>
            <a:spLocks noGrp="1"/>
          </p:cNvSpPr>
          <p:nvPr>
            <p:ph type="title"/>
          </p:nvPr>
        </p:nvSpPr>
        <p:spPr>
          <a:xfrm>
            <a:off x="765449" y="685018"/>
            <a:ext cx="4494998" cy="1597673"/>
          </a:xfrm>
        </p:spPr>
        <p:txBody>
          <a:bodyPr/>
          <a:lstStyle/>
          <a:p>
            <a:r>
              <a:rPr lang="en-US" sz="2400" dirty="0"/>
              <a:t>Which country is on-track to achieve herd immunity?</a:t>
            </a:r>
            <a:endParaRPr lang="en-US" dirty="0"/>
          </a:p>
        </p:txBody>
      </p:sp>
      <p:pic>
        <p:nvPicPr>
          <p:cNvPr id="9" name="Picture Placeholder 8" descr="Diagram&#10;&#10;Description automatically generated">
            <a:extLst>
              <a:ext uri="{FF2B5EF4-FFF2-40B4-BE49-F238E27FC236}">
                <a16:creationId xmlns:a16="http://schemas.microsoft.com/office/drawing/2014/main" id="{6FF2140E-3E3D-451B-AED3-C8666E49798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509" t="29030" r="5509" b="32152"/>
          <a:stretch/>
        </p:blipFill>
        <p:spPr>
          <a:xfrm>
            <a:off x="-6097" y="2662176"/>
            <a:ext cx="6102097" cy="2662177"/>
          </a:xfrm>
        </p:spPr>
      </p:pic>
      <p:pic>
        <p:nvPicPr>
          <p:cNvPr id="11" name="Picture 10" descr="Map&#10;&#10;Description automatically generated">
            <a:extLst>
              <a:ext uri="{FF2B5EF4-FFF2-40B4-BE49-F238E27FC236}">
                <a16:creationId xmlns:a16="http://schemas.microsoft.com/office/drawing/2014/main" id="{13020CC4-7571-46B7-854B-5EABC1670009}"/>
              </a:ext>
            </a:extLst>
          </p:cNvPr>
          <p:cNvPicPr>
            <a:picLocks noChangeAspect="1"/>
          </p:cNvPicPr>
          <p:nvPr/>
        </p:nvPicPr>
        <p:blipFill rotWithShape="1">
          <a:blip r:embed="rId3">
            <a:extLst>
              <a:ext uri="{28A0092B-C50C-407E-A947-70E740481C1C}">
                <a14:useLocalDpi xmlns:a14="http://schemas.microsoft.com/office/drawing/2010/main" val="0"/>
              </a:ext>
            </a:extLst>
          </a:blip>
          <a:srcRect t="18472" b="27456"/>
          <a:stretch/>
        </p:blipFill>
        <p:spPr>
          <a:xfrm>
            <a:off x="7004392" y="3097070"/>
            <a:ext cx="4268194" cy="3308082"/>
          </a:xfrm>
          <a:prstGeom prst="rect">
            <a:avLst/>
          </a:prstGeom>
          <a:ln w="28575">
            <a:solidFill>
              <a:schemeClr val="accent1"/>
            </a:solidFill>
          </a:ln>
        </p:spPr>
      </p:pic>
      <p:pic>
        <p:nvPicPr>
          <p:cNvPr id="3" name="Picture 2">
            <a:extLst>
              <a:ext uri="{FF2B5EF4-FFF2-40B4-BE49-F238E27FC236}">
                <a16:creationId xmlns:a16="http://schemas.microsoft.com/office/drawing/2014/main" id="{DA9A8848-73D9-4ECF-BC51-42E2FDDD5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
            <a:ext cx="6084979" cy="2662177"/>
          </a:xfrm>
          <a:prstGeom prst="rect">
            <a:avLst/>
          </a:prstGeom>
        </p:spPr>
      </p:pic>
    </p:spTree>
    <p:extLst>
      <p:ext uri="{BB962C8B-B14F-4D97-AF65-F5344CB8AC3E}">
        <p14:creationId xmlns:p14="http://schemas.microsoft.com/office/powerpoint/2010/main" val="425828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7F37-1EE2-40B4-AEB7-4FC514D06F18}"/>
              </a:ext>
            </a:extLst>
          </p:cNvPr>
          <p:cNvSpPr>
            <a:spLocks noGrp="1"/>
          </p:cNvSpPr>
          <p:nvPr>
            <p:ph type="title"/>
          </p:nvPr>
        </p:nvSpPr>
        <p:spPr>
          <a:xfrm>
            <a:off x="842772" y="2159930"/>
            <a:ext cx="4486656" cy="2466975"/>
          </a:xfrm>
        </p:spPr>
        <p:txBody>
          <a:bodyPr>
            <a:normAutofit/>
          </a:bodyPr>
          <a:lstStyle/>
          <a:p>
            <a:r>
              <a:rPr lang="en-US" sz="2400" dirty="0"/>
              <a:t>Which country is the most successful in rolling out the COVID-19 vaccine and what vaccines are they using?  </a:t>
            </a:r>
            <a:endParaRPr lang="en-US" dirty="0"/>
          </a:p>
        </p:txBody>
      </p:sp>
      <p:pic>
        <p:nvPicPr>
          <p:cNvPr id="6" name="Content Placeholder 5">
            <a:extLst>
              <a:ext uri="{FF2B5EF4-FFF2-40B4-BE49-F238E27FC236}">
                <a16:creationId xmlns:a16="http://schemas.microsoft.com/office/drawing/2014/main" id="{335716F1-D0AC-4CF6-9B20-2097DF35B7F6}"/>
              </a:ext>
            </a:extLst>
          </p:cNvPr>
          <p:cNvPicPr>
            <a:picLocks noGrp="1" noChangeAspect="1"/>
          </p:cNvPicPr>
          <p:nvPr>
            <p:ph idx="1"/>
          </p:nvPr>
        </p:nvPicPr>
        <p:blipFill>
          <a:blip r:embed="rId2"/>
          <a:stretch>
            <a:fillRect/>
          </a:stretch>
        </p:blipFill>
        <p:spPr>
          <a:xfrm>
            <a:off x="6396276" y="166961"/>
            <a:ext cx="5613056" cy="6452914"/>
          </a:xfrm>
        </p:spPr>
      </p:pic>
      <p:cxnSp>
        <p:nvCxnSpPr>
          <p:cNvPr id="8" name="Straight Arrow Connector 7">
            <a:extLst>
              <a:ext uri="{FF2B5EF4-FFF2-40B4-BE49-F238E27FC236}">
                <a16:creationId xmlns:a16="http://schemas.microsoft.com/office/drawing/2014/main" id="{A8ECB873-8A36-4F1C-91C0-45FFECA7FD5F}"/>
              </a:ext>
            </a:extLst>
          </p:cNvPr>
          <p:cNvCxnSpPr/>
          <p:nvPr/>
        </p:nvCxnSpPr>
        <p:spPr>
          <a:xfrm>
            <a:off x="7943850" y="609600"/>
            <a:ext cx="0" cy="1233487"/>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0" name="Rectangle 9">
            <a:extLst>
              <a:ext uri="{FF2B5EF4-FFF2-40B4-BE49-F238E27FC236}">
                <a16:creationId xmlns:a16="http://schemas.microsoft.com/office/drawing/2014/main" id="{5C8AA615-BF07-4792-8F72-D34B0786CEEF}"/>
              </a:ext>
            </a:extLst>
          </p:cNvPr>
          <p:cNvSpPr/>
          <p:nvPr/>
        </p:nvSpPr>
        <p:spPr>
          <a:xfrm>
            <a:off x="7743825" y="3552825"/>
            <a:ext cx="390463" cy="188595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826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7F37-1EE2-40B4-AEB7-4FC514D06F18}"/>
              </a:ext>
            </a:extLst>
          </p:cNvPr>
          <p:cNvSpPr>
            <a:spLocks noGrp="1"/>
          </p:cNvSpPr>
          <p:nvPr>
            <p:ph type="title"/>
          </p:nvPr>
        </p:nvSpPr>
        <p:spPr>
          <a:xfrm>
            <a:off x="842772" y="1362076"/>
            <a:ext cx="4486656" cy="3264830"/>
          </a:xfrm>
        </p:spPr>
        <p:txBody>
          <a:bodyPr>
            <a:noAutofit/>
          </a:bodyPr>
          <a:lstStyle/>
          <a:p>
            <a:pPr algn="ctr"/>
            <a:r>
              <a:rPr lang="en-US" sz="2400" dirty="0"/>
              <a:t>For the top country, </a:t>
            </a:r>
            <a:r>
              <a:rPr lang="en-US" sz="2400" b="1" dirty="0" err="1"/>
              <a:t>ISRAel</a:t>
            </a:r>
            <a:r>
              <a:rPr lang="en-US" sz="2400" dirty="0"/>
              <a:t>, does a correlation exist between percent of people vaccinated and number of new cases?</a:t>
            </a:r>
          </a:p>
        </p:txBody>
      </p:sp>
      <p:pic>
        <p:nvPicPr>
          <p:cNvPr id="11" name="Picture 10" descr="Chart, line chart&#10;&#10;Description automatically generated">
            <a:extLst>
              <a:ext uri="{FF2B5EF4-FFF2-40B4-BE49-F238E27FC236}">
                <a16:creationId xmlns:a16="http://schemas.microsoft.com/office/drawing/2014/main" id="{3AA83438-257C-44FA-8D2D-6F4B9F374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185" y="3787824"/>
            <a:ext cx="5486400" cy="2705549"/>
          </a:xfrm>
          <a:prstGeom prst="rect">
            <a:avLst/>
          </a:prstGeom>
          <a:ln w="28575">
            <a:solidFill>
              <a:schemeClr val="tx1"/>
            </a:solidFill>
          </a:ln>
        </p:spPr>
      </p:pic>
      <p:pic>
        <p:nvPicPr>
          <p:cNvPr id="6" name="Content Placeholder 5" descr="Chart, line chart&#10;&#10;Description automatically generated">
            <a:extLst>
              <a:ext uri="{FF2B5EF4-FFF2-40B4-BE49-F238E27FC236}">
                <a16:creationId xmlns:a16="http://schemas.microsoft.com/office/drawing/2014/main" id="{21608ABA-0E3B-44E6-BED7-B5FEE18ADF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20516" y="364627"/>
            <a:ext cx="5486400" cy="3039762"/>
          </a:xfrm>
          <a:ln w="28575">
            <a:solidFill>
              <a:schemeClr val="tx1"/>
            </a:solidFill>
          </a:ln>
        </p:spPr>
      </p:pic>
    </p:spTree>
    <p:extLst>
      <p:ext uri="{BB962C8B-B14F-4D97-AF65-F5344CB8AC3E}">
        <p14:creationId xmlns:p14="http://schemas.microsoft.com/office/powerpoint/2010/main" val="1590170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0CE1-FC7F-49F4-A146-6E789A4C7203}"/>
              </a:ext>
            </a:extLst>
          </p:cNvPr>
          <p:cNvSpPr>
            <a:spLocks noGrp="1"/>
          </p:cNvSpPr>
          <p:nvPr>
            <p:ph type="title"/>
          </p:nvPr>
        </p:nvSpPr>
        <p:spPr>
          <a:xfrm>
            <a:off x="804672" y="1039720"/>
            <a:ext cx="4486656" cy="1141497"/>
          </a:xfrm>
        </p:spPr>
        <p:txBody>
          <a:bodyPr/>
          <a:lstStyle/>
          <a:p>
            <a:r>
              <a:rPr lang="en-US" dirty="0"/>
              <a:t>What is Herd Immunity? </a:t>
            </a:r>
          </a:p>
        </p:txBody>
      </p:sp>
      <p:pic>
        <p:nvPicPr>
          <p:cNvPr id="6" name="Content Placeholder 5" descr="A group of people standing together&#10;&#10;Description automatically generated with low confidence">
            <a:extLst>
              <a:ext uri="{FF2B5EF4-FFF2-40B4-BE49-F238E27FC236}">
                <a16:creationId xmlns:a16="http://schemas.microsoft.com/office/drawing/2014/main" id="{46FDC082-3873-4E8F-9A48-7E73474ADC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2523" y="1320771"/>
            <a:ext cx="5630376" cy="4222782"/>
          </a:xfrm>
          <a:ln w="19050">
            <a:solidFill>
              <a:schemeClr val="accent4"/>
            </a:solidFill>
          </a:ln>
        </p:spPr>
      </p:pic>
      <p:sp>
        <p:nvSpPr>
          <p:cNvPr id="4" name="Text Placeholder 3">
            <a:extLst>
              <a:ext uri="{FF2B5EF4-FFF2-40B4-BE49-F238E27FC236}">
                <a16:creationId xmlns:a16="http://schemas.microsoft.com/office/drawing/2014/main" id="{A7D69AC5-950F-45CA-A0F9-D1ED55FF5F3B}"/>
              </a:ext>
            </a:extLst>
          </p:cNvPr>
          <p:cNvSpPr>
            <a:spLocks noGrp="1"/>
          </p:cNvSpPr>
          <p:nvPr>
            <p:ph type="body" sz="half" idx="2"/>
          </p:nvPr>
        </p:nvSpPr>
        <p:spPr>
          <a:xfrm>
            <a:off x="344032" y="2416598"/>
            <a:ext cx="5423025" cy="3562737"/>
          </a:xfrm>
        </p:spPr>
        <p:txBody>
          <a:bodyPr>
            <a:noAutofit/>
          </a:bodyPr>
          <a:lstStyle/>
          <a:p>
            <a:r>
              <a:rPr lang="en-US" sz="2000" b="0" i="0" dirty="0">
                <a:solidFill>
                  <a:srgbClr val="181818"/>
                </a:solidFill>
                <a:effectLst/>
              </a:rPr>
              <a:t>“If we imagine the action of a vaccine not just in terms of how it affects a single body, but also in terms of how it affects the collective body of a community, it is fair to think of vaccination as a kind of banking of immunity. Contributions to this bank are donations to those who cannot or will not be protected by their own immunity. This is the principle of herd immunity, and it is through herd immunity that mass vaccination becomes far more effective than individual vaccination.”</a:t>
            </a:r>
            <a:br>
              <a:rPr lang="en-US" sz="2000" dirty="0"/>
            </a:br>
            <a:r>
              <a:rPr lang="en-US" sz="2000" b="0" i="0" dirty="0">
                <a:solidFill>
                  <a:srgbClr val="181818"/>
                </a:solidFill>
                <a:effectLst/>
              </a:rPr>
              <a:t>― </a:t>
            </a:r>
            <a:r>
              <a:rPr lang="en-US" sz="2000" b="1" i="0" dirty="0">
                <a:solidFill>
                  <a:srgbClr val="333333"/>
                </a:solidFill>
                <a:effectLst/>
              </a:rPr>
              <a:t>Eula </a:t>
            </a:r>
            <a:r>
              <a:rPr lang="en-US" sz="2000" b="1" i="0" dirty="0" err="1">
                <a:solidFill>
                  <a:schemeClr val="tx1"/>
                </a:solidFill>
                <a:effectLst/>
              </a:rPr>
              <a:t>Biss</a:t>
            </a:r>
            <a:r>
              <a:rPr lang="en-US" sz="2000" b="1" i="0" dirty="0">
                <a:solidFill>
                  <a:schemeClr val="tx1"/>
                </a:solidFill>
                <a:effectLst/>
              </a:rPr>
              <a:t>,</a:t>
            </a:r>
            <a:r>
              <a:rPr lang="en-US" sz="2000" i="0" dirty="0">
                <a:solidFill>
                  <a:schemeClr val="tx1"/>
                </a:solidFill>
                <a:effectLst/>
              </a:rPr>
              <a:t> </a:t>
            </a:r>
            <a:r>
              <a:rPr lang="en-US" sz="2000" i="0" u="none" strike="noStrike" dirty="0">
                <a:solidFill>
                  <a:schemeClr val="tx1"/>
                </a:solidFill>
                <a:effectLst/>
                <a:hlinkClick r:id="rId3">
                  <a:extLst>
                    <a:ext uri="{A12FA001-AC4F-418D-AE19-62706E023703}">
                      <ahyp:hlinkClr xmlns:ahyp="http://schemas.microsoft.com/office/drawing/2018/hyperlinkcolor" val="tx"/>
                    </a:ext>
                  </a:extLst>
                </a:hlinkClick>
              </a:rPr>
              <a:t>On Immunity: An Inoculation</a:t>
            </a:r>
            <a:endParaRPr lang="en-US" sz="2000" dirty="0">
              <a:solidFill>
                <a:schemeClr val="tx1"/>
              </a:solidFill>
            </a:endParaRPr>
          </a:p>
        </p:txBody>
      </p:sp>
    </p:spTree>
    <p:extLst>
      <p:ext uri="{BB962C8B-B14F-4D97-AF65-F5344CB8AC3E}">
        <p14:creationId xmlns:p14="http://schemas.microsoft.com/office/powerpoint/2010/main" val="835924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3B2C-2166-4D4B-A4BB-F3799E560BDB}"/>
              </a:ext>
            </a:extLst>
          </p:cNvPr>
          <p:cNvSpPr>
            <a:spLocks noGrp="1"/>
          </p:cNvSpPr>
          <p:nvPr>
            <p:ph type="title"/>
          </p:nvPr>
        </p:nvSpPr>
        <p:spPr/>
        <p:txBody>
          <a:bodyPr/>
          <a:lstStyle/>
          <a:p>
            <a:r>
              <a:rPr lang="en-US" dirty="0"/>
              <a:t>Implications</a:t>
            </a:r>
          </a:p>
        </p:txBody>
      </p:sp>
      <p:sp>
        <p:nvSpPr>
          <p:cNvPr id="3" name="Text Placeholder 2">
            <a:extLst>
              <a:ext uri="{FF2B5EF4-FFF2-40B4-BE49-F238E27FC236}">
                <a16:creationId xmlns:a16="http://schemas.microsoft.com/office/drawing/2014/main" id="{CE1913D0-895F-4E00-851D-2602097A6C7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995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ree, coelenterate, swimming, reef&#10;&#10;Description automatically generated">
            <a:extLst>
              <a:ext uri="{FF2B5EF4-FFF2-40B4-BE49-F238E27FC236}">
                <a16:creationId xmlns:a16="http://schemas.microsoft.com/office/drawing/2014/main" id="{815E0F0E-F97E-4909-B9F3-553344B365E9}"/>
              </a:ext>
            </a:extLst>
          </p:cNvPr>
          <p:cNvPicPr>
            <a:picLocks noChangeAspect="1"/>
          </p:cNvPicPr>
          <p:nvPr/>
        </p:nvPicPr>
        <p:blipFill rotWithShape="1">
          <a:blip r:embed="rId2">
            <a:extLst>
              <a:ext uri="{28A0092B-C50C-407E-A947-70E740481C1C}">
                <a14:useLocalDpi xmlns:a14="http://schemas.microsoft.com/office/drawing/2010/main" val="0"/>
              </a:ext>
            </a:extLst>
          </a:blip>
          <a:srcRect l="9411" r="35608"/>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89482-E0AF-4A4E-93EF-6D5EE70830E5}"/>
              </a:ext>
            </a:extLst>
          </p:cNvPr>
          <p:cNvSpPr>
            <a:spLocks noGrp="1"/>
          </p:cNvSpPr>
          <p:nvPr>
            <p:ph type="title"/>
          </p:nvPr>
        </p:nvSpPr>
        <p:spPr>
          <a:xfrm>
            <a:off x="643467" y="331175"/>
            <a:ext cx="3363974" cy="558884"/>
          </a:xfrm>
          <a:noFill/>
          <a:ln>
            <a:solidFill>
              <a:schemeClr val="bg1"/>
            </a:solidFill>
          </a:ln>
        </p:spPr>
        <p:txBody>
          <a:bodyPr vert="horz" wrap="square" lIns="182880" tIns="182880" rIns="182880" bIns="182880" rtlCol="0" anchor="ctr">
            <a:normAutofit fontScale="90000"/>
          </a:bodyPr>
          <a:lstStyle/>
          <a:p>
            <a:r>
              <a:rPr lang="en-US" dirty="0">
                <a:solidFill>
                  <a:schemeClr val="bg1"/>
                </a:solidFill>
              </a:rPr>
              <a:t>Implications</a:t>
            </a:r>
          </a:p>
        </p:txBody>
      </p:sp>
      <p:sp>
        <p:nvSpPr>
          <p:cNvPr id="3" name="TextBox 2">
            <a:extLst>
              <a:ext uri="{FF2B5EF4-FFF2-40B4-BE49-F238E27FC236}">
                <a16:creationId xmlns:a16="http://schemas.microsoft.com/office/drawing/2014/main" id="{696212F7-8D15-459E-9FAF-F6B7689652F6}"/>
              </a:ext>
            </a:extLst>
          </p:cNvPr>
          <p:cNvSpPr txBox="1"/>
          <p:nvPr/>
        </p:nvSpPr>
        <p:spPr>
          <a:xfrm>
            <a:off x="643467" y="1056761"/>
            <a:ext cx="3363974" cy="5098456"/>
          </a:xfrm>
          <a:prstGeom prst="rect">
            <a:avLst/>
          </a:prstGeom>
        </p:spPr>
        <p:txBody>
          <a:bodyPr vert="horz" lIns="91440" tIns="45720" rIns="91440" bIns="45720" rtlCol="0">
            <a:normAutofit fontScale="92500"/>
          </a:bodyPr>
          <a:lstStyle/>
          <a:p>
            <a:pPr defTabSz="914400">
              <a:spcBef>
                <a:spcPts val="1000"/>
              </a:spcBef>
              <a:buClr>
                <a:schemeClr val="accent2"/>
              </a:buClr>
            </a:pPr>
            <a:r>
              <a:rPr lang="en-US" sz="2200" dirty="0">
                <a:solidFill>
                  <a:schemeClr val="bg1"/>
                </a:solidFill>
              </a:rPr>
              <a:t>Herd Immunity is much talked about but very difficult to achieve. </a:t>
            </a:r>
          </a:p>
          <a:p>
            <a:pPr defTabSz="914400">
              <a:spcBef>
                <a:spcPts val="1000"/>
              </a:spcBef>
              <a:buClr>
                <a:schemeClr val="accent2"/>
              </a:buClr>
            </a:pPr>
            <a:r>
              <a:rPr lang="en-US" sz="2200" dirty="0">
                <a:solidFill>
                  <a:schemeClr val="bg1"/>
                </a:solidFill>
              </a:rPr>
              <a:t>Early discussions among in the course of pandemic believed that a 75% immunity rate was the herd immunity target. </a:t>
            </a:r>
          </a:p>
          <a:p>
            <a:pPr defTabSz="914400">
              <a:spcBef>
                <a:spcPts val="1000"/>
              </a:spcBef>
              <a:buClr>
                <a:schemeClr val="accent2"/>
              </a:buClr>
            </a:pPr>
            <a:r>
              <a:rPr lang="en-US" sz="2200" dirty="0">
                <a:solidFill>
                  <a:schemeClr val="bg1"/>
                </a:solidFill>
              </a:rPr>
              <a:t>Today, that rate may be closer to 90%.</a:t>
            </a:r>
          </a:p>
          <a:p>
            <a:pPr defTabSz="914400">
              <a:spcBef>
                <a:spcPts val="1000"/>
              </a:spcBef>
              <a:buClr>
                <a:schemeClr val="accent2"/>
              </a:buClr>
            </a:pPr>
            <a:r>
              <a:rPr lang="en-US" sz="2200" dirty="0">
                <a:solidFill>
                  <a:schemeClr val="bg1"/>
                </a:solidFill>
              </a:rPr>
              <a:t>This study indicates that those countries who wish to attempt to achieve herd immunity have the nation of ISRAEL to look to as a model for mass vaccinations. </a:t>
            </a: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p:txBody>
      </p:sp>
      <p:sp>
        <p:nvSpPr>
          <p:cNvPr id="6" name="TextBox 5">
            <a:extLst>
              <a:ext uri="{FF2B5EF4-FFF2-40B4-BE49-F238E27FC236}">
                <a16:creationId xmlns:a16="http://schemas.microsoft.com/office/drawing/2014/main" id="{62F83C59-DE9F-45C1-ABDE-0B01C4D01761}"/>
              </a:ext>
            </a:extLst>
          </p:cNvPr>
          <p:cNvSpPr txBox="1"/>
          <p:nvPr/>
        </p:nvSpPr>
        <p:spPr>
          <a:xfrm>
            <a:off x="101367" y="6179045"/>
            <a:ext cx="4448175" cy="523220"/>
          </a:xfrm>
          <a:prstGeom prst="rect">
            <a:avLst/>
          </a:prstGeom>
          <a:noFill/>
        </p:spPr>
        <p:txBody>
          <a:bodyPr wrap="square" rtlCol="0">
            <a:spAutoFit/>
          </a:bodyPr>
          <a:lstStyle/>
          <a:p>
            <a:r>
              <a:rPr lang="en-US" sz="1400" dirty="0"/>
              <a:t>Source: https://www.nytimes.com/2020/12/24/health/herd-immunity-covid-coronavirus.html</a:t>
            </a:r>
          </a:p>
        </p:txBody>
      </p:sp>
    </p:spTree>
    <p:extLst>
      <p:ext uri="{BB962C8B-B14F-4D97-AF65-F5344CB8AC3E}">
        <p14:creationId xmlns:p14="http://schemas.microsoft.com/office/powerpoint/2010/main" val="3397292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89482-E0AF-4A4E-93EF-6D5EE70830E5}"/>
              </a:ext>
            </a:extLst>
          </p:cNvPr>
          <p:cNvSpPr>
            <a:spLocks noGrp="1"/>
          </p:cNvSpPr>
          <p:nvPr>
            <p:ph type="title"/>
          </p:nvPr>
        </p:nvSpPr>
        <p:spPr>
          <a:xfrm>
            <a:off x="8184559" y="643467"/>
            <a:ext cx="3363974" cy="1190243"/>
          </a:xfrm>
          <a:noFill/>
          <a:ln>
            <a:solidFill>
              <a:schemeClr val="bg1"/>
            </a:solidFill>
          </a:ln>
        </p:spPr>
        <p:txBody>
          <a:bodyPr vert="horz" wrap="square" lIns="182880" tIns="182880" rIns="182880" bIns="182880" rtlCol="0" anchor="ctr">
            <a:normAutofit/>
          </a:bodyPr>
          <a:lstStyle/>
          <a:p>
            <a:r>
              <a:rPr lang="en-US">
                <a:solidFill>
                  <a:schemeClr val="bg1"/>
                </a:solidFill>
              </a:rPr>
              <a:t>Further Research</a:t>
            </a:r>
          </a:p>
        </p:txBody>
      </p:sp>
      <p:pic>
        <p:nvPicPr>
          <p:cNvPr id="17" name="Picture 16" descr="A picture containing text, ceramic ware, porcelain&#10;&#10;Description automatically generated">
            <a:extLst>
              <a:ext uri="{FF2B5EF4-FFF2-40B4-BE49-F238E27FC236}">
                <a16:creationId xmlns:a16="http://schemas.microsoft.com/office/drawing/2014/main" id="{69028AEE-A632-4E6F-945D-0F87E415C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1" y="1544575"/>
            <a:ext cx="7461504" cy="3744799"/>
          </a:xfrm>
          <a:prstGeom prst="rect">
            <a:avLst/>
          </a:prstGeom>
          <a:ln w="28575">
            <a:solidFill>
              <a:schemeClr val="accent6"/>
            </a:solidFill>
          </a:ln>
        </p:spPr>
      </p:pic>
      <p:sp>
        <p:nvSpPr>
          <p:cNvPr id="7" name="TextBox 6">
            <a:extLst>
              <a:ext uri="{FF2B5EF4-FFF2-40B4-BE49-F238E27FC236}">
                <a16:creationId xmlns:a16="http://schemas.microsoft.com/office/drawing/2014/main" id="{DC25A067-047B-4DE1-A695-8BCD9EE928BC}"/>
              </a:ext>
            </a:extLst>
          </p:cNvPr>
          <p:cNvSpPr txBox="1"/>
          <p:nvPr/>
        </p:nvSpPr>
        <p:spPr>
          <a:xfrm>
            <a:off x="8181170" y="2050577"/>
            <a:ext cx="3363974" cy="4088965"/>
          </a:xfrm>
          <a:prstGeom prst="rect">
            <a:avLst/>
          </a:prstGeom>
        </p:spPr>
        <p:txBody>
          <a:bodyPr vert="horz" lIns="91440" tIns="45720" rIns="91440" bIns="45720" rtlCol="0">
            <a:noAutofit/>
          </a:bodyPr>
          <a:lstStyle/>
          <a:p>
            <a:pPr marL="342900" indent="-228600" defTabSz="914400">
              <a:spcBef>
                <a:spcPts val="1000"/>
              </a:spcBef>
              <a:buClr>
                <a:schemeClr val="accent2"/>
              </a:buClr>
              <a:buFont typeface="Arial" panose="020B0604020202020204" pitchFamily="34" charset="0"/>
              <a:buChar char="•"/>
            </a:pPr>
            <a:r>
              <a:rPr lang="en-US" sz="2400" dirty="0">
                <a:solidFill>
                  <a:schemeClr val="bg1"/>
                </a:solidFill>
              </a:rPr>
              <a:t>Create a world map to track coronavirus case and vaccination rates</a:t>
            </a:r>
          </a:p>
          <a:p>
            <a:pPr marL="342900" indent="-228600" defTabSz="914400">
              <a:spcBef>
                <a:spcPts val="1000"/>
              </a:spcBef>
              <a:buClr>
                <a:schemeClr val="accent2"/>
              </a:buClr>
              <a:buFont typeface="Arial" panose="020B0604020202020204" pitchFamily="34" charset="0"/>
              <a:buChar char="•"/>
            </a:pPr>
            <a:r>
              <a:rPr lang="en-US" sz="2400" dirty="0">
                <a:solidFill>
                  <a:schemeClr val="bg1"/>
                </a:solidFill>
              </a:rPr>
              <a:t>Disaggregate the data for urban vs rural nation</a:t>
            </a:r>
          </a:p>
          <a:p>
            <a:pPr marL="342900" indent="-228600" defTabSz="914400">
              <a:spcBef>
                <a:spcPts val="1000"/>
              </a:spcBef>
              <a:buClr>
                <a:schemeClr val="accent2"/>
              </a:buClr>
              <a:buFont typeface="Arial" panose="020B0604020202020204" pitchFamily="34" charset="0"/>
              <a:buChar char="•"/>
            </a:pPr>
            <a:r>
              <a:rPr lang="en-US" sz="2400" dirty="0">
                <a:solidFill>
                  <a:schemeClr val="bg1"/>
                </a:solidFill>
              </a:rPr>
              <a:t>Determine Correlation between GDP and case/vaccination rates.</a:t>
            </a:r>
          </a:p>
        </p:txBody>
      </p:sp>
      <p:sp>
        <p:nvSpPr>
          <p:cNvPr id="8" name="TextBox 7">
            <a:extLst>
              <a:ext uri="{FF2B5EF4-FFF2-40B4-BE49-F238E27FC236}">
                <a16:creationId xmlns:a16="http://schemas.microsoft.com/office/drawing/2014/main" id="{7BC9A86E-B742-4361-8C90-65F3AB5E42A6}"/>
              </a:ext>
            </a:extLst>
          </p:cNvPr>
          <p:cNvSpPr txBox="1"/>
          <p:nvPr/>
        </p:nvSpPr>
        <p:spPr>
          <a:xfrm>
            <a:off x="795867" y="1209161"/>
            <a:ext cx="3363974" cy="5098456"/>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740090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3B2C-2166-4D4B-A4BB-F3799E560BDB}"/>
              </a:ext>
            </a:extLst>
          </p:cNvPr>
          <p:cNvSpPr>
            <a:spLocks noGrp="1"/>
          </p:cNvSpPr>
          <p:nvPr>
            <p:ph type="title"/>
          </p:nvPr>
        </p:nvSpPr>
        <p:spPr/>
        <p:txBody>
          <a:bodyPr/>
          <a:lstStyle/>
          <a:p>
            <a:r>
              <a:rPr lang="en-US" dirty="0"/>
              <a:t>Interesting Questions</a:t>
            </a:r>
          </a:p>
        </p:txBody>
      </p:sp>
      <p:sp>
        <p:nvSpPr>
          <p:cNvPr id="3" name="Text Placeholder 2">
            <a:extLst>
              <a:ext uri="{FF2B5EF4-FFF2-40B4-BE49-F238E27FC236}">
                <a16:creationId xmlns:a16="http://schemas.microsoft.com/office/drawing/2014/main" id="{CE1913D0-895F-4E00-851D-2602097A6C7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5881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17EF53-C999-4004-92C7-9E1C08C5657D}"/>
              </a:ext>
              <a:ext uri="{C183D7F6-B498-43B3-948B-1728B52AA6E4}">
                <adec:decorative xmlns:adec="http://schemas.microsoft.com/office/drawing/2017/decorative" val="1"/>
              </a:ext>
            </a:extLst>
          </p:cNvPr>
          <p:cNvPicPr>
            <a:picLocks noChangeAspect="1"/>
          </p:cNvPicPr>
          <p:nvPr/>
        </p:nvPicPr>
        <p:blipFill rotWithShape="1">
          <a:blip r:embed="rId2">
            <a:grayscl/>
            <a:alphaModFix amt="35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t="9710" b="6020"/>
          <a:stretch/>
        </p:blipFill>
        <p:spPr>
          <a:xfrm>
            <a:off x="20" y="10"/>
            <a:ext cx="12191980" cy="6857990"/>
          </a:xfrm>
          <a:prstGeom prst="rect">
            <a:avLst/>
          </a:prstGeom>
          <a:ln w="38100">
            <a:solidFill>
              <a:schemeClr val="accent2"/>
            </a:solidFill>
          </a:ln>
        </p:spPr>
      </p:pic>
      <p:sp>
        <p:nvSpPr>
          <p:cNvPr id="6" name="Title 1">
            <a:extLst>
              <a:ext uri="{FF2B5EF4-FFF2-40B4-BE49-F238E27FC236}">
                <a16:creationId xmlns:a16="http://schemas.microsoft.com/office/drawing/2014/main" id="{151DCD02-0CCB-4E71-A15C-2DCABAA82E96}"/>
              </a:ext>
            </a:extLst>
          </p:cNvPr>
          <p:cNvSpPr txBox="1">
            <a:spLocks/>
          </p:cNvSpPr>
          <p:nvPr/>
        </p:nvSpPr>
        <p:spPr>
          <a:xfrm>
            <a:off x="1600200" y="484792"/>
            <a:ext cx="8991600" cy="429608"/>
          </a:xfrm>
          <a:prstGeom prst="rect">
            <a:avLst/>
          </a:prstGeom>
          <a:solidFill>
            <a:schemeClr val="accent2"/>
          </a:solidFill>
          <a:ln>
            <a:solidFill>
              <a:schemeClr val="accent2"/>
            </a:solidFill>
          </a:ln>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Interesting Questions</a:t>
            </a:r>
          </a:p>
        </p:txBody>
      </p:sp>
      <p:sp>
        <p:nvSpPr>
          <p:cNvPr id="7" name="TextBox 6">
            <a:extLst>
              <a:ext uri="{FF2B5EF4-FFF2-40B4-BE49-F238E27FC236}">
                <a16:creationId xmlns:a16="http://schemas.microsoft.com/office/drawing/2014/main" id="{8E99295E-0008-4FCF-88C9-EE971C624B86}"/>
              </a:ext>
            </a:extLst>
          </p:cNvPr>
          <p:cNvSpPr txBox="1"/>
          <p:nvPr/>
        </p:nvSpPr>
        <p:spPr>
          <a:xfrm>
            <a:off x="1600200" y="1246251"/>
            <a:ext cx="8991600" cy="1077218"/>
          </a:xfrm>
          <a:prstGeom prst="rect">
            <a:avLst/>
          </a:prstGeom>
          <a:noFill/>
        </p:spPr>
        <p:txBody>
          <a:bodyPr wrap="square" rtlCol="0">
            <a:spAutoFit/>
          </a:bodyPr>
          <a:lstStyle/>
          <a:p>
            <a:pPr algn="ctr"/>
            <a:r>
              <a:rPr lang="en-US" sz="3200" dirty="0"/>
              <a:t>Which country or countries are on-track to achieve herd immunity?</a:t>
            </a:r>
          </a:p>
        </p:txBody>
      </p:sp>
      <p:sp>
        <p:nvSpPr>
          <p:cNvPr id="8" name="TextBox 7">
            <a:extLst>
              <a:ext uri="{FF2B5EF4-FFF2-40B4-BE49-F238E27FC236}">
                <a16:creationId xmlns:a16="http://schemas.microsoft.com/office/drawing/2014/main" id="{493A705D-4807-427C-AD4E-6BFFB0E3497B}"/>
              </a:ext>
            </a:extLst>
          </p:cNvPr>
          <p:cNvSpPr txBox="1"/>
          <p:nvPr/>
        </p:nvSpPr>
        <p:spPr>
          <a:xfrm>
            <a:off x="1600200" y="4967629"/>
            <a:ext cx="8991600" cy="1569660"/>
          </a:xfrm>
          <a:prstGeom prst="rect">
            <a:avLst/>
          </a:prstGeom>
          <a:noFill/>
        </p:spPr>
        <p:txBody>
          <a:bodyPr wrap="square" rtlCol="0">
            <a:spAutoFit/>
          </a:bodyPr>
          <a:lstStyle/>
          <a:p>
            <a:pPr algn="ctr"/>
            <a:r>
              <a:rPr lang="en-US" sz="3200" dirty="0"/>
              <a:t>For the top country, does a correlation exist between percent of people vaccinated and number of new cases?</a:t>
            </a:r>
          </a:p>
        </p:txBody>
      </p:sp>
      <p:sp>
        <p:nvSpPr>
          <p:cNvPr id="9" name="TextBox 8">
            <a:extLst>
              <a:ext uri="{FF2B5EF4-FFF2-40B4-BE49-F238E27FC236}">
                <a16:creationId xmlns:a16="http://schemas.microsoft.com/office/drawing/2014/main" id="{F8CF4DB9-7D93-4169-91CA-063B4380FC74}"/>
              </a:ext>
            </a:extLst>
          </p:cNvPr>
          <p:cNvSpPr txBox="1"/>
          <p:nvPr/>
        </p:nvSpPr>
        <p:spPr>
          <a:xfrm>
            <a:off x="1600200" y="2860719"/>
            <a:ext cx="8991600" cy="1569660"/>
          </a:xfrm>
          <a:prstGeom prst="rect">
            <a:avLst/>
          </a:prstGeom>
          <a:noFill/>
        </p:spPr>
        <p:txBody>
          <a:bodyPr wrap="square" rtlCol="0">
            <a:spAutoFit/>
          </a:bodyPr>
          <a:lstStyle/>
          <a:p>
            <a:pPr lvl="0" algn="ctr"/>
            <a:r>
              <a:rPr lang="en-US" sz="3200" dirty="0"/>
              <a:t>Which country is the most successful in rolling out the COVID-19 vaccine and what vaccine(s) are they using?  </a:t>
            </a:r>
          </a:p>
        </p:txBody>
      </p:sp>
    </p:spTree>
    <p:extLst>
      <p:ext uri="{BB962C8B-B14F-4D97-AF65-F5344CB8AC3E}">
        <p14:creationId xmlns:p14="http://schemas.microsoft.com/office/powerpoint/2010/main" val="199028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3B2C-2166-4D4B-A4BB-F3799E560BDB}"/>
              </a:ext>
            </a:extLst>
          </p:cNvPr>
          <p:cNvSpPr>
            <a:spLocks noGrp="1"/>
          </p:cNvSpPr>
          <p:nvPr>
            <p:ph type="title"/>
          </p:nvPr>
        </p:nvSpPr>
        <p:spPr/>
        <p:txBody>
          <a:bodyPr/>
          <a:lstStyle/>
          <a:p>
            <a:r>
              <a:rPr lang="en-US" dirty="0"/>
              <a:t>Data Sources </a:t>
            </a:r>
          </a:p>
        </p:txBody>
      </p:sp>
      <p:sp>
        <p:nvSpPr>
          <p:cNvPr id="3" name="Text Placeholder 2">
            <a:extLst>
              <a:ext uri="{FF2B5EF4-FFF2-40B4-BE49-F238E27FC236}">
                <a16:creationId xmlns:a16="http://schemas.microsoft.com/office/drawing/2014/main" id="{CE1913D0-895F-4E00-851D-2602097A6C7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9169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F15544-99A7-4461-985C-DF5606D3B636}"/>
              </a:ext>
              <a:ext uri="{C183D7F6-B498-43B3-948B-1728B52AA6E4}">
                <adec:decorative xmlns:adec="http://schemas.microsoft.com/office/drawing/2017/decorative" val="1"/>
              </a:ext>
            </a:extLst>
          </p:cNvPr>
          <p:cNvPicPr>
            <a:picLocks noChangeAspect="1"/>
          </p:cNvPicPr>
          <p:nvPr/>
        </p:nvPicPr>
        <p:blipFill rotWithShape="1">
          <a:blip r:embed="rId2">
            <a:grayscl/>
            <a:alphaModFix amt="35000"/>
            <a:extLst>
              <a:ext uri="{28A0092B-C50C-407E-A947-70E740481C1C}">
                <a14:useLocalDpi xmlns:a14="http://schemas.microsoft.com/office/drawing/2010/main" val="0"/>
              </a:ext>
            </a:extLst>
          </a:blip>
          <a:srcRect t="6259" b="9471"/>
          <a:stretch/>
        </p:blipFill>
        <p:spPr>
          <a:xfrm>
            <a:off x="20" y="10"/>
            <a:ext cx="12191980" cy="6857990"/>
          </a:xfrm>
          <a:prstGeom prst="rect">
            <a:avLst/>
          </a:prstGeom>
          <a:ln w="28575">
            <a:solidFill>
              <a:schemeClr val="accent2"/>
            </a:solidFill>
          </a:ln>
        </p:spPr>
      </p:pic>
      <p:sp>
        <p:nvSpPr>
          <p:cNvPr id="6" name="Title 1">
            <a:extLst>
              <a:ext uri="{FF2B5EF4-FFF2-40B4-BE49-F238E27FC236}">
                <a16:creationId xmlns:a16="http://schemas.microsoft.com/office/drawing/2014/main" id="{7157DFD7-4F1E-404A-92AE-98B979C8049B}"/>
              </a:ext>
            </a:extLst>
          </p:cNvPr>
          <p:cNvSpPr txBox="1">
            <a:spLocks/>
          </p:cNvSpPr>
          <p:nvPr/>
        </p:nvSpPr>
        <p:spPr>
          <a:xfrm>
            <a:off x="7043056" y="477872"/>
            <a:ext cx="3708918" cy="492511"/>
          </a:xfrm>
          <a:prstGeom prst="rect">
            <a:avLst/>
          </a:prstGeom>
          <a:solidFill>
            <a:schemeClr val="accent2"/>
          </a:solidFill>
          <a:ln w="28575">
            <a:solidFill>
              <a:schemeClr val="tx1"/>
            </a:solidFill>
          </a:ln>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Data Sources</a:t>
            </a:r>
          </a:p>
        </p:txBody>
      </p:sp>
      <p:sp>
        <p:nvSpPr>
          <p:cNvPr id="7" name="TextBox 6">
            <a:extLst>
              <a:ext uri="{FF2B5EF4-FFF2-40B4-BE49-F238E27FC236}">
                <a16:creationId xmlns:a16="http://schemas.microsoft.com/office/drawing/2014/main" id="{5441AD78-B76D-4913-8D8E-68794864FC0D}"/>
              </a:ext>
            </a:extLst>
          </p:cNvPr>
          <p:cNvSpPr txBox="1"/>
          <p:nvPr/>
        </p:nvSpPr>
        <p:spPr>
          <a:xfrm>
            <a:off x="573832" y="4095392"/>
            <a:ext cx="3708918" cy="1754326"/>
          </a:xfrm>
          <a:prstGeom prst="rect">
            <a:avLst/>
          </a:prstGeom>
          <a:noFill/>
        </p:spPr>
        <p:txBody>
          <a:bodyPr wrap="square" rtlCol="0">
            <a:spAutoFit/>
          </a:bodyPr>
          <a:lstStyle/>
          <a:p>
            <a:pPr algn="ctr"/>
            <a:r>
              <a:rPr lang="en-US" sz="3600" dirty="0"/>
              <a:t>COVID – 19 World Vaccination Progress</a:t>
            </a:r>
          </a:p>
        </p:txBody>
      </p:sp>
      <p:sp>
        <p:nvSpPr>
          <p:cNvPr id="8" name="TextBox 7">
            <a:extLst>
              <a:ext uri="{FF2B5EF4-FFF2-40B4-BE49-F238E27FC236}">
                <a16:creationId xmlns:a16="http://schemas.microsoft.com/office/drawing/2014/main" id="{C98B254C-3A41-4DF9-90B4-ECDB1E95E92E}"/>
              </a:ext>
            </a:extLst>
          </p:cNvPr>
          <p:cNvSpPr txBox="1"/>
          <p:nvPr/>
        </p:nvSpPr>
        <p:spPr>
          <a:xfrm>
            <a:off x="573831" y="5944531"/>
            <a:ext cx="4287417" cy="276999"/>
          </a:xfrm>
          <a:prstGeom prst="rect">
            <a:avLst/>
          </a:prstGeom>
          <a:noFill/>
        </p:spPr>
        <p:txBody>
          <a:bodyPr wrap="square" rtlCol="0">
            <a:spAutoFit/>
          </a:bodyPr>
          <a:lstStyle/>
          <a:p>
            <a:r>
              <a:rPr lang="en-US" sz="1200" dirty="0">
                <a:hlinkClick r:id="rId3"/>
              </a:rPr>
              <a:t>https://www.kaggle.com/gpreda/covid-world-vaccination-progress</a:t>
            </a:r>
            <a:endParaRPr lang="en-US" sz="1200" dirty="0"/>
          </a:p>
        </p:txBody>
      </p:sp>
      <p:sp>
        <p:nvSpPr>
          <p:cNvPr id="9" name="TextBox 8">
            <a:extLst>
              <a:ext uri="{FF2B5EF4-FFF2-40B4-BE49-F238E27FC236}">
                <a16:creationId xmlns:a16="http://schemas.microsoft.com/office/drawing/2014/main" id="{6A61C463-7F71-4FE3-9214-506A6B51D21C}"/>
              </a:ext>
            </a:extLst>
          </p:cNvPr>
          <p:cNvSpPr txBox="1"/>
          <p:nvPr/>
        </p:nvSpPr>
        <p:spPr>
          <a:xfrm>
            <a:off x="7043056" y="4156947"/>
            <a:ext cx="3708918" cy="1631216"/>
          </a:xfrm>
          <a:prstGeom prst="rect">
            <a:avLst/>
          </a:prstGeom>
          <a:noFill/>
        </p:spPr>
        <p:txBody>
          <a:bodyPr wrap="square" rtlCol="0">
            <a:spAutoFit/>
          </a:bodyPr>
          <a:lstStyle/>
          <a:p>
            <a:r>
              <a:rPr lang="en-US" sz="2000" dirty="0"/>
              <a:t>“Daily and Total Vaccination for COVID-19 in the World” – vaccination data collected daily for those countries that release data. </a:t>
            </a:r>
          </a:p>
        </p:txBody>
      </p:sp>
      <p:sp>
        <p:nvSpPr>
          <p:cNvPr id="10" name="Arrow: Right 9">
            <a:extLst>
              <a:ext uri="{FF2B5EF4-FFF2-40B4-BE49-F238E27FC236}">
                <a16:creationId xmlns:a16="http://schemas.microsoft.com/office/drawing/2014/main" id="{0738BF99-8ED3-42E7-A57F-CBB31121A1AB}"/>
              </a:ext>
            </a:extLst>
          </p:cNvPr>
          <p:cNvSpPr/>
          <p:nvPr/>
        </p:nvSpPr>
        <p:spPr>
          <a:xfrm>
            <a:off x="4637316" y="4737080"/>
            <a:ext cx="1922106" cy="47095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2F8692E-D980-45C7-9C38-3EFD6DAD697F}"/>
              </a:ext>
            </a:extLst>
          </p:cNvPr>
          <p:cNvSpPr txBox="1"/>
          <p:nvPr/>
        </p:nvSpPr>
        <p:spPr>
          <a:xfrm>
            <a:off x="573832" y="1495261"/>
            <a:ext cx="3708918" cy="1754326"/>
          </a:xfrm>
          <a:prstGeom prst="rect">
            <a:avLst/>
          </a:prstGeom>
          <a:noFill/>
        </p:spPr>
        <p:txBody>
          <a:bodyPr wrap="square" rtlCol="0">
            <a:spAutoFit/>
          </a:bodyPr>
          <a:lstStyle/>
          <a:p>
            <a:pPr algn="ctr"/>
            <a:r>
              <a:rPr lang="en-US" sz="3600" dirty="0"/>
              <a:t>Coronavirus Pandemic  (COVID – 19)</a:t>
            </a:r>
          </a:p>
        </p:txBody>
      </p:sp>
      <p:sp>
        <p:nvSpPr>
          <p:cNvPr id="12" name="TextBox 11">
            <a:extLst>
              <a:ext uri="{FF2B5EF4-FFF2-40B4-BE49-F238E27FC236}">
                <a16:creationId xmlns:a16="http://schemas.microsoft.com/office/drawing/2014/main" id="{6C87AA83-50D8-41C5-A5F3-8E35D4008C7A}"/>
              </a:ext>
            </a:extLst>
          </p:cNvPr>
          <p:cNvSpPr txBox="1"/>
          <p:nvPr/>
        </p:nvSpPr>
        <p:spPr>
          <a:xfrm>
            <a:off x="7043056" y="1710705"/>
            <a:ext cx="3708918" cy="1323439"/>
          </a:xfrm>
          <a:prstGeom prst="rect">
            <a:avLst/>
          </a:prstGeom>
          <a:noFill/>
        </p:spPr>
        <p:txBody>
          <a:bodyPr wrap="square" rtlCol="0">
            <a:spAutoFit/>
          </a:bodyPr>
          <a:lstStyle/>
          <a:p>
            <a:r>
              <a:rPr lang="en-US" sz="2000" dirty="0"/>
              <a:t>Wide range of worldwide Covid – 19 related data included deaths, cases, tests, hospitalizations, and  vaccinations  </a:t>
            </a:r>
          </a:p>
        </p:txBody>
      </p:sp>
      <p:sp>
        <p:nvSpPr>
          <p:cNvPr id="13" name="Arrow: Right 12">
            <a:extLst>
              <a:ext uri="{FF2B5EF4-FFF2-40B4-BE49-F238E27FC236}">
                <a16:creationId xmlns:a16="http://schemas.microsoft.com/office/drawing/2014/main" id="{9D5CE1B1-153E-4B9B-8ACC-D6BD85B0315B}"/>
              </a:ext>
            </a:extLst>
          </p:cNvPr>
          <p:cNvSpPr/>
          <p:nvPr/>
        </p:nvSpPr>
        <p:spPr>
          <a:xfrm>
            <a:off x="4637316" y="2136949"/>
            <a:ext cx="1922106" cy="47095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AE44506-369A-4BAE-B943-BB3895E061F1}"/>
              </a:ext>
            </a:extLst>
          </p:cNvPr>
          <p:cNvSpPr txBox="1"/>
          <p:nvPr/>
        </p:nvSpPr>
        <p:spPr>
          <a:xfrm>
            <a:off x="573831" y="3331415"/>
            <a:ext cx="4287417" cy="276999"/>
          </a:xfrm>
          <a:prstGeom prst="rect">
            <a:avLst/>
          </a:prstGeom>
          <a:noFill/>
        </p:spPr>
        <p:txBody>
          <a:bodyPr wrap="square" rtlCol="0">
            <a:spAutoFit/>
          </a:bodyPr>
          <a:lstStyle/>
          <a:p>
            <a:r>
              <a:rPr lang="en-US" sz="1200" dirty="0">
                <a:hlinkClick r:id="rId4"/>
              </a:rPr>
              <a:t>https://ourworldindata.org/coronavirus</a:t>
            </a:r>
            <a:endParaRPr lang="en-US" sz="1200" dirty="0"/>
          </a:p>
        </p:txBody>
      </p:sp>
    </p:spTree>
    <p:extLst>
      <p:ext uri="{BB962C8B-B14F-4D97-AF65-F5344CB8AC3E}">
        <p14:creationId xmlns:p14="http://schemas.microsoft.com/office/powerpoint/2010/main" val="55781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animBg="1"/>
      <p:bldP spid="11" grpId="0"/>
      <p:bldP spid="12" grpId="0"/>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3B2C-2166-4D4B-A4BB-F3799E560BDB}"/>
              </a:ext>
            </a:extLst>
          </p:cNvPr>
          <p:cNvSpPr>
            <a:spLocks noGrp="1"/>
          </p:cNvSpPr>
          <p:nvPr>
            <p:ph type="title"/>
          </p:nvPr>
        </p:nvSpPr>
        <p:spPr/>
        <p:txBody>
          <a:bodyPr/>
          <a:lstStyle/>
          <a:p>
            <a:r>
              <a:rPr lang="en-US" dirty="0"/>
              <a:t>Exploration and Cleanup</a:t>
            </a:r>
          </a:p>
        </p:txBody>
      </p:sp>
      <p:sp>
        <p:nvSpPr>
          <p:cNvPr id="3" name="Text Placeholder 2">
            <a:extLst>
              <a:ext uri="{FF2B5EF4-FFF2-40B4-BE49-F238E27FC236}">
                <a16:creationId xmlns:a16="http://schemas.microsoft.com/office/drawing/2014/main" id="{CE1913D0-895F-4E00-851D-2602097A6C7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6151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665F4-C0EA-4B26-B5CD-8ED6B1E51BE2}"/>
              </a:ext>
              <a:ext uri="{C183D7F6-B498-43B3-948B-1728B52AA6E4}">
                <adec:decorative xmlns:adec="http://schemas.microsoft.com/office/drawing/2017/decorative" val="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5698" b="13989"/>
          <a:stretch/>
        </p:blipFill>
        <p:spPr>
          <a:xfrm>
            <a:off x="20" y="10"/>
            <a:ext cx="12191980" cy="6857990"/>
          </a:xfrm>
          <a:prstGeom prst="rect">
            <a:avLst/>
          </a:prstGeom>
          <a:ln w="28575">
            <a:solidFill>
              <a:schemeClr val="accent2"/>
            </a:solidFill>
          </a:ln>
        </p:spPr>
      </p:pic>
      <p:sp>
        <p:nvSpPr>
          <p:cNvPr id="6" name="Title 1">
            <a:extLst>
              <a:ext uri="{FF2B5EF4-FFF2-40B4-BE49-F238E27FC236}">
                <a16:creationId xmlns:a16="http://schemas.microsoft.com/office/drawing/2014/main" id="{716546D1-FA20-408E-83F5-7C5F3389EBCA}"/>
              </a:ext>
            </a:extLst>
          </p:cNvPr>
          <p:cNvSpPr txBox="1">
            <a:spLocks/>
          </p:cNvSpPr>
          <p:nvPr/>
        </p:nvSpPr>
        <p:spPr>
          <a:xfrm>
            <a:off x="1600200" y="484792"/>
            <a:ext cx="8991600" cy="429608"/>
          </a:xfrm>
          <a:prstGeom prst="rect">
            <a:avLst/>
          </a:prstGeom>
          <a:solidFill>
            <a:schemeClr val="accent2"/>
          </a:solidFill>
          <a:ln>
            <a:solidFill>
              <a:schemeClr val="accent2"/>
            </a:solidFill>
          </a:ln>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Exploration and cleanup</a:t>
            </a:r>
          </a:p>
        </p:txBody>
      </p:sp>
      <p:pic>
        <p:nvPicPr>
          <p:cNvPr id="10" name="Picture 9">
            <a:extLst>
              <a:ext uri="{FF2B5EF4-FFF2-40B4-BE49-F238E27FC236}">
                <a16:creationId xmlns:a16="http://schemas.microsoft.com/office/drawing/2014/main" id="{8C4BB5EA-5A2E-4791-A473-8E5183F30F23}"/>
              </a:ext>
            </a:extLst>
          </p:cNvPr>
          <p:cNvPicPr>
            <a:picLocks noChangeAspect="1"/>
          </p:cNvPicPr>
          <p:nvPr/>
        </p:nvPicPr>
        <p:blipFill>
          <a:blip r:embed="rId3"/>
          <a:stretch>
            <a:fillRect/>
          </a:stretch>
        </p:blipFill>
        <p:spPr>
          <a:xfrm>
            <a:off x="192554" y="1794535"/>
            <a:ext cx="5358734" cy="1000209"/>
          </a:xfrm>
          <a:prstGeom prst="rect">
            <a:avLst/>
          </a:prstGeom>
        </p:spPr>
      </p:pic>
      <p:pic>
        <p:nvPicPr>
          <p:cNvPr id="12" name="Picture 11">
            <a:extLst>
              <a:ext uri="{FF2B5EF4-FFF2-40B4-BE49-F238E27FC236}">
                <a16:creationId xmlns:a16="http://schemas.microsoft.com/office/drawing/2014/main" id="{6226B147-980E-4A38-9790-8C0F64C61048}"/>
              </a:ext>
            </a:extLst>
          </p:cNvPr>
          <p:cNvPicPr>
            <a:picLocks noChangeAspect="1"/>
          </p:cNvPicPr>
          <p:nvPr/>
        </p:nvPicPr>
        <p:blipFill>
          <a:blip r:embed="rId4"/>
          <a:stretch>
            <a:fillRect/>
          </a:stretch>
        </p:blipFill>
        <p:spPr>
          <a:xfrm>
            <a:off x="192554" y="3462373"/>
            <a:ext cx="5123809" cy="56190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72289473-3E72-4AE5-90E7-A10A24E97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554" y="4359328"/>
            <a:ext cx="4619048" cy="676190"/>
          </a:xfrm>
          <a:prstGeom prst="rect">
            <a:avLst/>
          </a:prstGeom>
        </p:spPr>
      </p:pic>
      <p:pic>
        <p:nvPicPr>
          <p:cNvPr id="16" name="Picture 15">
            <a:extLst>
              <a:ext uri="{FF2B5EF4-FFF2-40B4-BE49-F238E27FC236}">
                <a16:creationId xmlns:a16="http://schemas.microsoft.com/office/drawing/2014/main" id="{B003BA9C-5210-4DBD-8D7C-7A40C4EEE7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554" y="5256283"/>
            <a:ext cx="6609524" cy="704762"/>
          </a:xfrm>
          <a:prstGeom prst="rect">
            <a:avLst/>
          </a:prstGeom>
        </p:spPr>
      </p:pic>
      <p:pic>
        <p:nvPicPr>
          <p:cNvPr id="18" name="Picture 17" descr="Text&#10;&#10;Description automatically generated">
            <a:extLst>
              <a:ext uri="{FF2B5EF4-FFF2-40B4-BE49-F238E27FC236}">
                <a16:creationId xmlns:a16="http://schemas.microsoft.com/office/drawing/2014/main" id="{650D0904-3DDD-49D3-BAD4-2EC0F1183C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4813" y="1204415"/>
            <a:ext cx="5895238" cy="2600000"/>
          </a:xfrm>
          <a:prstGeom prst="rect">
            <a:avLst/>
          </a:prstGeom>
        </p:spPr>
      </p:pic>
      <p:pic>
        <p:nvPicPr>
          <p:cNvPr id="3" name="Picture 2">
            <a:extLst>
              <a:ext uri="{FF2B5EF4-FFF2-40B4-BE49-F238E27FC236}">
                <a16:creationId xmlns:a16="http://schemas.microsoft.com/office/drawing/2014/main" id="{B274B528-1702-4C98-9FC5-5910C1E6A8C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4611" y="3947535"/>
            <a:ext cx="4095642" cy="2823378"/>
          </a:xfrm>
          <a:prstGeom prst="rect">
            <a:avLst/>
          </a:prstGeom>
        </p:spPr>
      </p:pic>
      <p:sp>
        <p:nvSpPr>
          <p:cNvPr id="4" name="Arrow: Down 3">
            <a:extLst>
              <a:ext uri="{FF2B5EF4-FFF2-40B4-BE49-F238E27FC236}">
                <a16:creationId xmlns:a16="http://schemas.microsoft.com/office/drawing/2014/main" id="{9B6833A5-C030-42CC-9C8F-0C1CA8F402D7}"/>
              </a:ext>
            </a:extLst>
          </p:cNvPr>
          <p:cNvSpPr/>
          <p:nvPr/>
        </p:nvSpPr>
        <p:spPr>
          <a:xfrm>
            <a:off x="2721634" y="2880719"/>
            <a:ext cx="284672" cy="471272"/>
          </a:xfrm>
          <a:prstGeom prst="downArrow">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92370FAA-0AB7-4644-95FA-75AC0C627F7F}"/>
              </a:ext>
            </a:extLst>
          </p:cNvPr>
          <p:cNvSpPr/>
          <p:nvPr/>
        </p:nvSpPr>
        <p:spPr>
          <a:xfrm rot="13462671">
            <a:off x="5638739" y="3827391"/>
            <a:ext cx="284672" cy="936367"/>
          </a:xfrm>
          <a:prstGeom prst="downArrow">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Bent 6">
            <a:extLst>
              <a:ext uri="{FF2B5EF4-FFF2-40B4-BE49-F238E27FC236}">
                <a16:creationId xmlns:a16="http://schemas.microsoft.com/office/drawing/2014/main" id="{BE64EEF7-7421-49C3-A42F-808AD4762EBC}"/>
              </a:ext>
            </a:extLst>
          </p:cNvPr>
          <p:cNvSpPr/>
          <p:nvPr/>
        </p:nvSpPr>
        <p:spPr>
          <a:xfrm rot="10800000">
            <a:off x="11153955" y="3877632"/>
            <a:ext cx="577970" cy="1729541"/>
          </a:xfrm>
          <a:prstGeom prst="bentArrow">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864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13"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665F4-C0EA-4B26-B5CD-8ED6B1E51BE2}"/>
              </a:ext>
              <a:ext uri="{C183D7F6-B498-43B3-948B-1728B52AA6E4}">
                <adec:decorative xmlns:adec="http://schemas.microsoft.com/office/drawing/2017/decorative" val="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5698" b="13989"/>
          <a:stretch/>
        </p:blipFill>
        <p:spPr>
          <a:xfrm>
            <a:off x="20" y="10"/>
            <a:ext cx="12191980" cy="6857990"/>
          </a:xfrm>
          <a:prstGeom prst="rect">
            <a:avLst/>
          </a:prstGeom>
          <a:ln w="28575">
            <a:solidFill>
              <a:schemeClr val="accent2"/>
            </a:solidFill>
          </a:ln>
        </p:spPr>
      </p:pic>
      <p:sp>
        <p:nvSpPr>
          <p:cNvPr id="6" name="Title 1">
            <a:extLst>
              <a:ext uri="{FF2B5EF4-FFF2-40B4-BE49-F238E27FC236}">
                <a16:creationId xmlns:a16="http://schemas.microsoft.com/office/drawing/2014/main" id="{716546D1-FA20-408E-83F5-7C5F3389EBCA}"/>
              </a:ext>
            </a:extLst>
          </p:cNvPr>
          <p:cNvSpPr txBox="1">
            <a:spLocks/>
          </p:cNvSpPr>
          <p:nvPr/>
        </p:nvSpPr>
        <p:spPr>
          <a:xfrm>
            <a:off x="1600200" y="484792"/>
            <a:ext cx="8991600" cy="429608"/>
          </a:xfrm>
          <a:prstGeom prst="rect">
            <a:avLst/>
          </a:prstGeom>
          <a:solidFill>
            <a:schemeClr val="accent2"/>
          </a:solidFill>
          <a:ln>
            <a:solidFill>
              <a:schemeClr val="accent2"/>
            </a:solidFill>
          </a:ln>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Exploration and cleanup</a:t>
            </a:r>
          </a:p>
        </p:txBody>
      </p:sp>
      <p:pic>
        <p:nvPicPr>
          <p:cNvPr id="20" name="Picture 19">
            <a:extLst>
              <a:ext uri="{FF2B5EF4-FFF2-40B4-BE49-F238E27FC236}">
                <a16:creationId xmlns:a16="http://schemas.microsoft.com/office/drawing/2014/main" id="{CF765D2A-0CF9-4ACB-B01C-2E09786AC471}"/>
              </a:ext>
            </a:extLst>
          </p:cNvPr>
          <p:cNvPicPr>
            <a:picLocks noChangeAspect="1"/>
          </p:cNvPicPr>
          <p:nvPr/>
        </p:nvPicPr>
        <p:blipFill>
          <a:blip r:embed="rId3"/>
          <a:stretch>
            <a:fillRect/>
          </a:stretch>
        </p:blipFill>
        <p:spPr>
          <a:xfrm>
            <a:off x="290475" y="1713555"/>
            <a:ext cx="6609524" cy="704762"/>
          </a:xfrm>
          <a:prstGeom prst="rect">
            <a:avLst/>
          </a:prstGeom>
        </p:spPr>
      </p:pic>
      <p:pic>
        <p:nvPicPr>
          <p:cNvPr id="24" name="Picture 23" descr="Graphical user interface, application, website&#10;&#10;Description automatically generated">
            <a:extLst>
              <a:ext uri="{FF2B5EF4-FFF2-40B4-BE49-F238E27FC236}">
                <a16:creationId xmlns:a16="http://schemas.microsoft.com/office/drawing/2014/main" id="{6C966DBE-70F1-4A14-9D4F-E4BD4E068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475" y="3101050"/>
            <a:ext cx="5380952" cy="514286"/>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F8534A46-0894-4BB6-B9B3-4CA7746A73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475" y="4298069"/>
            <a:ext cx="4990476" cy="552381"/>
          </a:xfrm>
          <a:prstGeom prst="rect">
            <a:avLst/>
          </a:prstGeom>
        </p:spPr>
      </p:pic>
      <p:pic>
        <p:nvPicPr>
          <p:cNvPr id="28" name="Picture 27">
            <a:extLst>
              <a:ext uri="{FF2B5EF4-FFF2-40B4-BE49-F238E27FC236}">
                <a16:creationId xmlns:a16="http://schemas.microsoft.com/office/drawing/2014/main" id="{592AD882-E76C-4269-8FE3-C3C37758E6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475" y="5533182"/>
            <a:ext cx="7038095" cy="438095"/>
          </a:xfrm>
          <a:prstGeom prst="rect">
            <a:avLst/>
          </a:prstGeom>
        </p:spPr>
      </p:pic>
      <p:sp>
        <p:nvSpPr>
          <p:cNvPr id="29" name="Arrow: Down 28">
            <a:extLst>
              <a:ext uri="{FF2B5EF4-FFF2-40B4-BE49-F238E27FC236}">
                <a16:creationId xmlns:a16="http://schemas.microsoft.com/office/drawing/2014/main" id="{19A17C52-372E-4389-92BD-CA40BDBD5BB5}"/>
              </a:ext>
            </a:extLst>
          </p:cNvPr>
          <p:cNvSpPr/>
          <p:nvPr/>
        </p:nvSpPr>
        <p:spPr>
          <a:xfrm>
            <a:off x="3452901" y="2504632"/>
            <a:ext cx="284672" cy="471272"/>
          </a:xfrm>
          <a:prstGeom prst="downArrow">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0E4F1B85-A249-4CFF-9FFC-65D69E3FF1B7}"/>
              </a:ext>
            </a:extLst>
          </p:cNvPr>
          <p:cNvSpPr/>
          <p:nvPr/>
        </p:nvSpPr>
        <p:spPr>
          <a:xfrm>
            <a:off x="3452901" y="3732971"/>
            <a:ext cx="284672" cy="471272"/>
          </a:xfrm>
          <a:prstGeom prst="downArrow">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E96611A2-DEFC-4AA9-BDCE-83605290F17F}"/>
              </a:ext>
            </a:extLst>
          </p:cNvPr>
          <p:cNvSpPr/>
          <p:nvPr/>
        </p:nvSpPr>
        <p:spPr>
          <a:xfrm>
            <a:off x="3452901" y="5038952"/>
            <a:ext cx="284672" cy="471272"/>
          </a:xfrm>
          <a:prstGeom prst="downArrow">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5F03C7CA-6F38-40D4-95C0-B983547EBD7E}"/>
              </a:ext>
            </a:extLst>
          </p:cNvPr>
          <p:cNvSpPr/>
          <p:nvPr/>
        </p:nvSpPr>
        <p:spPr>
          <a:xfrm>
            <a:off x="5671427" y="3721227"/>
            <a:ext cx="1228572" cy="470951"/>
          </a:xfrm>
          <a:prstGeom prst="rightArrow">
            <a:avLst/>
          </a:prstGeom>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1D38CC10-F370-452D-8998-79C717E1B371}"/>
              </a:ext>
            </a:extLst>
          </p:cNvPr>
          <p:cNvPicPr>
            <a:picLocks noChangeAspect="1"/>
          </p:cNvPicPr>
          <p:nvPr/>
        </p:nvPicPr>
        <p:blipFill>
          <a:blip r:embed="rId7"/>
          <a:stretch>
            <a:fillRect/>
          </a:stretch>
        </p:blipFill>
        <p:spPr>
          <a:xfrm>
            <a:off x="6961156" y="2497277"/>
            <a:ext cx="5094017" cy="2942660"/>
          </a:xfrm>
          <a:prstGeom prst="rect">
            <a:avLst/>
          </a:prstGeom>
        </p:spPr>
      </p:pic>
      <p:sp>
        <p:nvSpPr>
          <p:cNvPr id="37" name="TextBox 36">
            <a:extLst>
              <a:ext uri="{FF2B5EF4-FFF2-40B4-BE49-F238E27FC236}">
                <a16:creationId xmlns:a16="http://schemas.microsoft.com/office/drawing/2014/main" id="{22324684-A0D3-4827-8E18-79E730FF3347}"/>
              </a:ext>
            </a:extLst>
          </p:cNvPr>
          <p:cNvSpPr txBox="1"/>
          <p:nvPr/>
        </p:nvSpPr>
        <p:spPr>
          <a:xfrm>
            <a:off x="8169419" y="5752229"/>
            <a:ext cx="3181731" cy="523220"/>
          </a:xfrm>
          <a:prstGeom prst="rect">
            <a:avLst/>
          </a:prstGeom>
          <a:noFill/>
          <a:ln w="28575">
            <a:solidFill>
              <a:schemeClr val="tx1"/>
            </a:solidFill>
          </a:ln>
        </p:spPr>
        <p:txBody>
          <a:bodyPr wrap="square" rtlCol="0">
            <a:spAutoFit/>
          </a:bodyPr>
          <a:lstStyle/>
          <a:p>
            <a:r>
              <a:rPr lang="en-US" sz="2800" dirty="0"/>
              <a:t>106,254 cells of data</a:t>
            </a:r>
          </a:p>
        </p:txBody>
      </p:sp>
    </p:spTree>
    <p:extLst>
      <p:ext uri="{BB962C8B-B14F-4D97-AF65-F5344CB8AC3E}">
        <p14:creationId xmlns:p14="http://schemas.microsoft.com/office/powerpoint/2010/main" val="360443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P spid="30" grpId="0" animBg="1"/>
      <p:bldP spid="31" grpId="0" animBg="1"/>
      <p:bldP spid="32" grpId="0" animBg="1"/>
      <p:bldP spid="37" grpId="0" animBg="1"/>
    </p:bldLst>
  </p:timing>
</p:sld>
</file>

<file path=ppt/theme/theme1.xml><?xml version="1.0" encoding="utf-8"?>
<a:theme xmlns:a="http://schemas.openxmlformats.org/drawingml/2006/main" name="Parcel">
  <a:themeElements>
    <a:clrScheme name="Custom 1">
      <a:dk1>
        <a:srgbClr val="000000"/>
      </a:dk1>
      <a:lt1>
        <a:srgbClr val="FFFFFF"/>
      </a:lt1>
      <a:dk2>
        <a:srgbClr val="4A5356"/>
      </a:dk2>
      <a:lt2>
        <a:srgbClr val="9BC1CA"/>
      </a:lt2>
      <a:accent1>
        <a:srgbClr val="8CBF3F"/>
      </a:accent1>
      <a:accent2>
        <a:srgbClr val="66C4D9"/>
      </a:accent2>
      <a:accent3>
        <a:srgbClr val="F20505"/>
      </a:accent3>
      <a:accent4>
        <a:srgbClr val="3FBF48"/>
      </a:accent4>
      <a:accent5>
        <a:srgbClr val="9BC1CA"/>
      </a:accent5>
      <a:accent6>
        <a:srgbClr val="5AADBF"/>
      </a:accent6>
      <a:hlink>
        <a:srgbClr val="F20505"/>
      </a:hlink>
      <a:folHlink>
        <a:srgbClr val="3FBF48"/>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415</TotalTime>
  <Words>534</Words>
  <Application>Microsoft Office PowerPoint</Application>
  <PresentationFormat>Widescreen</PresentationFormat>
  <Paragraphs>54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Gill Sans MT</vt:lpstr>
      <vt:lpstr>Gill Sans Nova Ultra Bold</vt:lpstr>
      <vt:lpstr>Parcel</vt:lpstr>
      <vt:lpstr>Covid – 19 Vaccinations:  Who will win the race toward Herd Immunity?</vt:lpstr>
      <vt:lpstr>What is Herd Immunity? </vt:lpstr>
      <vt:lpstr>Interesting Questions</vt:lpstr>
      <vt:lpstr>PowerPoint Presentation</vt:lpstr>
      <vt:lpstr>Data Sources </vt:lpstr>
      <vt:lpstr>PowerPoint Presentation</vt:lpstr>
      <vt:lpstr>Exploration and Cleanup</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Conclusions</vt:lpstr>
      <vt:lpstr>Which country is on-track to achieve herd immunity?</vt:lpstr>
      <vt:lpstr>Which country is the most successful in rolling out the COVID-19 vaccine and what vaccines are they using?  </vt:lpstr>
      <vt:lpstr>For the top country, ISRAel, does a correlation exist between percent of people vaccinated and number of new cases?</vt:lpstr>
      <vt:lpstr>Implications</vt:lpstr>
      <vt:lpstr>Implications</vt:lpstr>
      <vt:lpstr>Further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 19 Vaccinations:  Who will win the race toward Herd Immunity?</dc:title>
  <dc:creator>Paige Singleton</dc:creator>
  <cp:lastModifiedBy>Paige Singleton</cp:lastModifiedBy>
  <cp:revision>40</cp:revision>
  <dcterms:created xsi:type="dcterms:W3CDTF">2021-02-10T22:31:07Z</dcterms:created>
  <dcterms:modified xsi:type="dcterms:W3CDTF">2021-02-13T00:32:13Z</dcterms:modified>
</cp:coreProperties>
</file>